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45"/>
  </p:notesMasterIdLst>
  <p:handoutMasterIdLst>
    <p:handoutMasterId r:id="rId46"/>
  </p:handoutMasterIdLst>
  <p:sldIdLst>
    <p:sldId id="256" r:id="rId2"/>
    <p:sldId id="347" r:id="rId3"/>
    <p:sldId id="344" r:id="rId4"/>
    <p:sldId id="345" r:id="rId5"/>
    <p:sldId id="346" r:id="rId6"/>
    <p:sldId id="318" r:id="rId7"/>
    <p:sldId id="348" r:id="rId8"/>
    <p:sldId id="356" r:id="rId9"/>
    <p:sldId id="349" r:id="rId10"/>
    <p:sldId id="265" r:id="rId11"/>
    <p:sldId id="263" r:id="rId12"/>
    <p:sldId id="293" r:id="rId13"/>
    <p:sldId id="264" r:id="rId14"/>
    <p:sldId id="351" r:id="rId15"/>
    <p:sldId id="305" r:id="rId16"/>
    <p:sldId id="282" r:id="rId17"/>
    <p:sldId id="284" r:id="rId18"/>
    <p:sldId id="273" r:id="rId19"/>
    <p:sldId id="298" r:id="rId20"/>
    <p:sldId id="271" r:id="rId21"/>
    <p:sldId id="272" r:id="rId22"/>
    <p:sldId id="300" r:id="rId23"/>
    <p:sldId id="274" r:id="rId24"/>
    <p:sldId id="286" r:id="rId25"/>
    <p:sldId id="291" r:id="rId26"/>
    <p:sldId id="301" r:id="rId27"/>
    <p:sldId id="302" r:id="rId28"/>
    <p:sldId id="275" r:id="rId29"/>
    <p:sldId id="280" r:id="rId30"/>
    <p:sldId id="276" r:id="rId31"/>
    <p:sldId id="355" r:id="rId32"/>
    <p:sldId id="285" r:id="rId33"/>
    <p:sldId id="283" r:id="rId34"/>
    <p:sldId id="290" r:id="rId35"/>
    <p:sldId id="289" r:id="rId36"/>
    <p:sldId id="288" r:id="rId37"/>
    <p:sldId id="277" r:id="rId38"/>
    <p:sldId id="278" r:id="rId39"/>
    <p:sldId id="279" r:id="rId40"/>
    <p:sldId id="354" r:id="rId41"/>
    <p:sldId id="352" r:id="rId42"/>
    <p:sldId id="269" r:id="rId43"/>
    <p:sldId id="281" r:id="rId44"/>
  </p:sldIdLst>
  <p:sldSz cx="9144000" cy="6858000" type="screen4x3"/>
  <p:notesSz cx="9144000" cy="6858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22" autoAdjust="0"/>
  </p:normalViewPr>
  <p:slideViewPr>
    <p:cSldViewPr snapToGrid="0" snapToObjects="1">
      <p:cViewPr varScale="1">
        <p:scale>
          <a:sx n="86" d="100"/>
          <a:sy n="86" d="100"/>
        </p:scale>
        <p:origin x="1354"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2BF15B25-C6C9-4543-BE77-B137C6173AA5}" type="datetimeFigureOut">
              <a:rPr lang="en-US" smtClean="0"/>
              <a:pPr/>
              <a:t>10/31/2023</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5A9B52F1-88D2-E444-985E-B2E2028AE6B5}"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30D46064-E49A-DB47-9A18-EDA734D12B0C}" type="datetimeFigureOut">
              <a:rPr lang="en-US" smtClean="0"/>
              <a:pPr/>
              <a:t>10/31/2023</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9140D3B4-DB75-614D-A1CA-B3A2049A01B4}"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dirty="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pPr>
              <a:defRPr/>
            </a:pPr>
            <a:fld id="{764D1CA2-27E9-AE4E-A0EB-7C24EB77F43B}" type="datetime1">
              <a:rPr lang="en-US" smtClean="0"/>
              <a:pPr>
                <a:defRPr/>
              </a:pPr>
              <a:t>10/31/2023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BC2A557-FD4B-2A4E-88DF-97FFCE03DBDD}"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1B60608-B3F0-3A48-8A6D-FB11648E6757}" type="datetime1">
              <a:rPr lang="en-US" smtClean="0"/>
              <a:pPr>
                <a:defRPr/>
              </a:pPr>
              <a:t>10/31/2023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B62B8A2-690B-5E44-B9F5-74E6720E9BA5}" type="slidenum">
              <a:rPr lang="en-US" smtClean="0"/>
              <a:pPr>
                <a:defRPr/>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pPr>
              <a:defRPr/>
            </a:pPr>
            <a:fld id="{9BAB530A-1C8D-D94F-812E-729913497707}" type="datetime1">
              <a:rPr lang="en-US" smtClean="0"/>
              <a:pPr>
                <a:defRPr/>
              </a:pPr>
              <a:t>10/31/2023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3E8671C-7BC9-B743-8998-758E6BD03E81}"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dirty="0"/>
              <a:t>Click to edit Master title style</a:t>
            </a:r>
            <a:endParaRPr dirty="0"/>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pPr>
              <a:defRPr/>
            </a:pPr>
            <a:fld id="{E4B2479E-8956-4042-99D6-658E619FE70A}" type="datetime1">
              <a:rPr lang="en-US" smtClean="0"/>
              <a:pPr>
                <a:defRPr/>
              </a:pPr>
              <a:t>10/31/2023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3B3DF9B-D2A7-1B49-A586-08AD0773BB38}"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pPr>
              <a:defRPr/>
            </a:pPr>
            <a:fld id="{64A98422-98D5-DF46-A37D-436D4E164D40}" type="datetime1">
              <a:rPr lang="en-US" smtClean="0"/>
              <a:pPr>
                <a:defRPr/>
              </a:pPr>
              <a:t>10/31/2023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EE717C1-5678-A243-8CBF-DFC2A29BD218}"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pPr>
              <a:defRPr/>
            </a:pPr>
            <a:fld id="{4F38958B-50DE-2946-949D-487E91F17308}" type="datetime1">
              <a:rPr lang="en-US" smtClean="0"/>
              <a:pPr>
                <a:defRPr/>
              </a:pPr>
              <a:t>10/31/2023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B5CDDD5-8EC7-B546-B29D-821F655F3503}" type="slidenum">
              <a:rPr lang="en-US" smtClean="0"/>
              <a:pPr>
                <a:defRPr/>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45A82E3-FD6C-2945-BC80-DE7266D179F6}" type="datetime1">
              <a:rPr lang="en-US" smtClean="0"/>
              <a:pPr>
                <a:defRPr/>
              </a:pPr>
              <a:t>10/31/2023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820CBB1-8226-E947-AFEE-704FC42E744C}"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pPr>
              <a:defRPr/>
            </a:pPr>
            <a:fld id="{1BC4FA64-8E8E-AF43-BD8F-D304F566E31C}" type="datetime1">
              <a:rPr lang="en-US" smtClean="0"/>
              <a:pPr>
                <a:defRPr/>
              </a:pPr>
              <a:t>10/31/2023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B542E68-6387-4E4C-A692-8E5B84326DE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pPr>
              <a:defRPr/>
            </a:pPr>
            <a:fld id="{FE07DFFA-A666-F448-A716-7BA64C326069}" type="datetime1">
              <a:rPr lang="en-US" smtClean="0"/>
              <a:pPr>
                <a:defRPr/>
              </a:pPr>
              <a:t>10/31/2023</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A95721C-688D-1549-B7A6-9082B21F3AB1}"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pPr>
              <a:defRPr/>
            </a:pPr>
            <a:fld id="{DB995604-909A-314E-AD06-3082293F8A08}" type="datetime1">
              <a:rPr lang="en-US" smtClean="0"/>
              <a:pPr>
                <a:defRPr/>
              </a:pPr>
              <a:t>10/31/2023</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2E7D715-579C-F345-94A7-FAE930646194}"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AAFEFA3-82CC-9C41-BBD5-875706FC1C5F}" type="datetime1">
              <a:rPr lang="en-US" smtClean="0"/>
              <a:pPr>
                <a:defRPr/>
              </a:pPr>
              <a:t>10/31/2023</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F1C8909A-82C9-A04C-8AF4-BDACE4792305}"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E11802-746F-AD4F-9E34-B75DE851A766}" type="datetime1">
              <a:rPr lang="en-US" smtClean="0"/>
              <a:pPr>
                <a:defRPr/>
              </a:pPr>
              <a:t>10/31/2023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E773397-9214-6C40-AB1D-23720D25C70E}"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dirty="0"/>
              <a:t>Click to edit Master title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0FB3ABB7-4A7D-9641-BB70-43EE564399FC}" type="datetime1">
              <a:rPr lang="en-US" smtClean="0"/>
              <a:pPr>
                <a:defRPr/>
              </a:pPr>
              <a:t>10/31/2023</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a:defRPr/>
            </a:pPr>
            <a:fld id="{4B5CDDD5-8EC7-B546-B29D-821F655F350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eetup.com/AAII-Silicon-Valley-Meetup/" TargetMode="External"/><Relationship Id="rId2" Type="http://schemas.openxmlformats.org/officeDocument/2006/relationships/hyperlink" Target="http://www.siliconvalleyaaii.org/" TargetMode="External"/><Relationship Id="rId1" Type="http://schemas.openxmlformats.org/officeDocument/2006/relationships/slideLayout" Target="../slideLayouts/slideLayout2.xml"/><Relationship Id="rId6" Type="http://schemas.openxmlformats.org/officeDocument/2006/relationships/hyperlink" Target="https://www.aaii.com/" TargetMode="External"/><Relationship Id="rId5" Type="http://schemas.openxmlformats.org/officeDocument/2006/relationships/hyperlink" Target="http://www.siliconvalleyaaii.org/financialplanning/" TargetMode="External"/><Relationship Id="rId4" Type="http://schemas.openxmlformats.org/officeDocument/2006/relationships/hyperlink" Target="https://www.facebook.com/sv.aaii/"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schwab.com/" TargetMode="External"/><Relationship Id="rId13" Type="http://schemas.openxmlformats.org/officeDocument/2006/relationships/hyperlink" Target="https://muscularportfolios.com/" TargetMode="External"/><Relationship Id="rId3" Type="http://schemas.openxmlformats.org/officeDocument/2006/relationships/hyperlink" Target="http://siliconvalleyaaii.org/" TargetMode="External"/><Relationship Id="rId7" Type="http://schemas.openxmlformats.org/officeDocument/2006/relationships/hyperlink" Target="https://fidelity.com/" TargetMode="External"/><Relationship Id="rId12" Type="http://schemas.openxmlformats.org/officeDocument/2006/relationships/hyperlink" Target="https://rickferri.com/investment-philosophy/" TargetMode="External"/><Relationship Id="rId2" Type="http://schemas.openxmlformats.org/officeDocument/2006/relationships/hyperlink" Target="http://aaii.com/" TargetMode="External"/><Relationship Id="rId1" Type="http://schemas.openxmlformats.org/officeDocument/2006/relationships/slideLayout" Target="../slideLayouts/slideLayout2.xml"/><Relationship Id="rId6" Type="http://schemas.openxmlformats.org/officeDocument/2006/relationships/hyperlink" Target="https://vanguard.com/" TargetMode="External"/><Relationship Id="rId11" Type="http://schemas.openxmlformats.org/officeDocument/2006/relationships/hyperlink" Target="https://obliviousinvestor.com/index-funds/" TargetMode="External"/><Relationship Id="rId5" Type="http://schemas.openxmlformats.org/officeDocument/2006/relationships/hyperlink" Target="https://portfoliovisualizer.com/" TargetMode="External"/><Relationship Id="rId10" Type="http://schemas.openxmlformats.org/officeDocument/2006/relationships/hyperlink" Target="http://bogleheads.org/" TargetMode="External"/><Relationship Id="rId4" Type="http://schemas.openxmlformats.org/officeDocument/2006/relationships/hyperlink" Target="https://sccld.org/resources/business/" TargetMode="External"/><Relationship Id="rId9" Type="http://schemas.openxmlformats.org/officeDocument/2006/relationships/hyperlink" Target="http://scallan.com/" TargetMode="Externa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1468011"/>
            <a:ext cx="7988300" cy="2913488"/>
          </a:xfrm>
        </p:spPr>
        <p:txBody>
          <a:bodyPr/>
          <a:lstStyle/>
          <a:p>
            <a:r>
              <a:rPr lang="en-US" sz="2400" b="1" dirty="0"/>
              <a:t>Silicon Valley Chapter</a:t>
            </a:r>
            <a:br>
              <a:rPr lang="en-US" sz="2400" b="1" dirty="0"/>
            </a:br>
            <a:r>
              <a:rPr lang="en-US" sz="2400" b="1" dirty="0"/>
              <a:t>American Association of Individual Investors</a:t>
            </a:r>
            <a:br>
              <a:rPr lang="en-US" sz="4000" b="1" dirty="0"/>
            </a:br>
            <a:br>
              <a:rPr lang="en-US" sz="4000" b="1" dirty="0"/>
            </a:br>
            <a:r>
              <a:rPr lang="en-US" sz="2800" b="1" i="1" dirty="0"/>
              <a:t>Financial Planning Workshops</a:t>
            </a:r>
            <a:br>
              <a:rPr lang="en-US" sz="2800" b="1" i="1" dirty="0"/>
            </a:br>
            <a:r>
              <a:rPr lang="en-US" sz="2800" b="1" dirty="0"/>
              <a:t>Investing … Part 2</a:t>
            </a:r>
            <a:br>
              <a:rPr lang="en-US" sz="4800" b="1" dirty="0"/>
            </a:br>
            <a:endParaRPr lang="en-US" sz="4000" b="1" dirty="0">
              <a:solidFill>
                <a:srgbClr val="008000"/>
              </a:solidFill>
            </a:endParaRPr>
          </a:p>
        </p:txBody>
      </p:sp>
      <p:sp>
        <p:nvSpPr>
          <p:cNvPr id="13315" name="Subtitle 2"/>
          <p:cNvSpPr>
            <a:spLocks noGrp="1"/>
          </p:cNvSpPr>
          <p:nvPr>
            <p:ph type="subTitle" idx="1"/>
          </p:nvPr>
        </p:nvSpPr>
        <p:spPr>
          <a:xfrm>
            <a:off x="698500" y="4381499"/>
            <a:ext cx="7975600" cy="1651001"/>
          </a:xfrm>
        </p:spPr>
        <p:txBody>
          <a:bodyPr>
            <a:normAutofit/>
          </a:bodyPr>
          <a:lstStyle/>
          <a:p>
            <a:endParaRPr lang="en-US" sz="2800" b="1" dirty="0">
              <a:solidFill>
                <a:schemeClr val="tx1"/>
              </a:solidFill>
            </a:endParaRPr>
          </a:p>
          <a:p>
            <a:r>
              <a:rPr lang="en-US" sz="2400" b="1" dirty="0">
                <a:solidFill>
                  <a:schemeClr val="accent1"/>
                </a:solidFill>
              </a:rPr>
              <a:t>www.siliconvalleyaaii.org/financialplanning/</a:t>
            </a:r>
          </a:p>
          <a:p>
            <a:r>
              <a:rPr lang="en-US" sz="2400" b="1" dirty="0">
                <a:solidFill>
                  <a:schemeClr val="accent1"/>
                </a:solidFill>
              </a:rPr>
              <a:t>Email: dstikes.svaaii@gmail.com</a:t>
            </a:r>
          </a:p>
          <a:p>
            <a:pPr eaLnBrk="1" hangingPunct="1"/>
            <a:endParaRPr lang="en-US" sz="2800" b="1"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251324"/>
          </a:xfrm>
        </p:spPr>
        <p:txBody>
          <a:bodyPr/>
          <a:lstStyle/>
          <a:p>
            <a:pPr algn="l"/>
            <a:r>
              <a:rPr lang="en-US" sz="2800" b="1" u="sng" dirty="0"/>
              <a:t>The Efficient Market Hypothesis, EMH</a:t>
            </a:r>
            <a:endParaRPr lang="en-US" sz="2800" dirty="0">
              <a:solidFill>
                <a:srgbClr val="FF0000"/>
              </a:solidFill>
            </a:endParaRPr>
          </a:p>
        </p:txBody>
      </p:sp>
      <p:sp>
        <p:nvSpPr>
          <p:cNvPr id="3" name="Content Placeholder 2"/>
          <p:cNvSpPr>
            <a:spLocks noGrp="1"/>
          </p:cNvSpPr>
          <p:nvPr>
            <p:ph idx="1"/>
          </p:nvPr>
        </p:nvSpPr>
        <p:spPr>
          <a:xfrm>
            <a:off x="549274" y="1955799"/>
            <a:ext cx="8339231" cy="3987801"/>
          </a:xfrm>
        </p:spPr>
        <p:txBody>
          <a:bodyPr/>
          <a:lstStyle/>
          <a:p>
            <a:r>
              <a:rPr lang="en-US" b="1" dirty="0"/>
              <a:t>Popularized by Eugene Fama</a:t>
            </a:r>
          </a:p>
          <a:p>
            <a:pPr lvl="1"/>
            <a:r>
              <a:rPr lang="en-US" b="1" dirty="0"/>
              <a:t>Ph.D dissertation in 1960s</a:t>
            </a:r>
          </a:p>
          <a:p>
            <a:r>
              <a:rPr lang="en-US" b="1" dirty="0"/>
              <a:t>Security prices fully reflect all available information</a:t>
            </a:r>
          </a:p>
          <a:p>
            <a:r>
              <a:rPr lang="en-US" b="1" dirty="0"/>
              <a:t>Stocks always trade at their “fair value”</a:t>
            </a:r>
          </a:p>
          <a:p>
            <a:r>
              <a:rPr lang="en-US" b="1" dirty="0"/>
              <a:t>Consistent alpha generation is impossible</a:t>
            </a:r>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59224"/>
          </a:xfrm>
        </p:spPr>
        <p:txBody>
          <a:bodyPr/>
          <a:lstStyle/>
          <a:p>
            <a:pPr algn="l"/>
            <a:r>
              <a:rPr lang="en-US" sz="2800" b="1" u="sng" dirty="0"/>
              <a:t>Three Forms of the EMH</a:t>
            </a:r>
            <a:endParaRPr lang="en-US" sz="2800" dirty="0">
              <a:solidFill>
                <a:srgbClr val="FF0000"/>
              </a:solidFill>
            </a:endParaRPr>
          </a:p>
        </p:txBody>
      </p:sp>
      <p:sp>
        <p:nvSpPr>
          <p:cNvPr id="3" name="Content Placeholder 2"/>
          <p:cNvSpPr>
            <a:spLocks noGrp="1"/>
          </p:cNvSpPr>
          <p:nvPr>
            <p:ph idx="1"/>
          </p:nvPr>
        </p:nvSpPr>
        <p:spPr/>
        <p:txBody>
          <a:bodyPr/>
          <a:lstStyle/>
          <a:p>
            <a:r>
              <a:rPr lang="en-US" b="1" dirty="0"/>
              <a:t>Weak form</a:t>
            </a:r>
          </a:p>
          <a:p>
            <a:pPr lvl="1"/>
            <a:r>
              <a:rPr lang="en-US" b="1" dirty="0"/>
              <a:t>All information in past trading history</a:t>
            </a:r>
          </a:p>
          <a:p>
            <a:pPr lvl="1"/>
            <a:r>
              <a:rPr lang="en-US" b="1" dirty="0"/>
              <a:t>Technical analysis cannot provide excess returns</a:t>
            </a:r>
          </a:p>
          <a:p>
            <a:r>
              <a:rPr lang="en-US" b="1" dirty="0"/>
              <a:t>Semi-strong form</a:t>
            </a:r>
          </a:p>
          <a:p>
            <a:pPr lvl="1"/>
            <a:r>
              <a:rPr lang="en-US" b="1" dirty="0"/>
              <a:t>Prices adjust rapidly to release of new information</a:t>
            </a:r>
          </a:p>
          <a:p>
            <a:pPr lvl="1"/>
            <a:r>
              <a:rPr lang="en-US" b="1" dirty="0"/>
              <a:t>Fundamental analysis cannot provide excess returns</a:t>
            </a:r>
          </a:p>
          <a:p>
            <a:r>
              <a:rPr lang="en-US" b="1" dirty="0"/>
              <a:t>Strong form</a:t>
            </a:r>
          </a:p>
          <a:p>
            <a:pPr lvl="1"/>
            <a:r>
              <a:rPr lang="en-US" b="1" dirty="0"/>
              <a:t>All information including insider information</a:t>
            </a:r>
          </a:p>
          <a:p>
            <a:pPr lvl="1"/>
            <a:r>
              <a:rPr lang="en-US" b="1" dirty="0"/>
              <a:t>Impossible to achieve excess returns consistently.</a:t>
            </a:r>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22724"/>
          </a:xfrm>
        </p:spPr>
        <p:txBody>
          <a:bodyPr/>
          <a:lstStyle/>
          <a:p>
            <a:pPr algn="l"/>
            <a:r>
              <a:rPr lang="en-US" sz="2800" b="1" u="sng" dirty="0"/>
              <a:t>Implications of the EM Hypothesis</a:t>
            </a:r>
            <a:endParaRPr lang="en-US" sz="2800" b="1" u="sng" dirty="0">
              <a:solidFill>
                <a:srgbClr val="FF0000"/>
              </a:solidFill>
            </a:endParaRPr>
          </a:p>
        </p:txBody>
      </p:sp>
      <p:sp>
        <p:nvSpPr>
          <p:cNvPr id="3" name="Content Placeholder 2"/>
          <p:cNvSpPr>
            <a:spLocks noGrp="1"/>
          </p:cNvSpPr>
          <p:nvPr>
            <p:ph idx="1"/>
          </p:nvPr>
        </p:nvSpPr>
        <p:spPr>
          <a:xfrm>
            <a:off x="549275" y="1625601"/>
            <a:ext cx="8042276" cy="4318000"/>
          </a:xfrm>
        </p:spPr>
        <p:txBody>
          <a:bodyPr>
            <a:normAutofit lnSpcReduction="10000"/>
          </a:bodyPr>
          <a:lstStyle/>
          <a:p>
            <a:r>
              <a:rPr lang="en-US" b="1" dirty="0"/>
              <a:t>If the Efficient Market Hypothesis is valid …..</a:t>
            </a:r>
          </a:p>
          <a:p>
            <a:pPr lvl="1"/>
            <a:r>
              <a:rPr lang="en-US" b="1" dirty="0"/>
              <a:t>Impossible to beat the market thru expert stock selection or market timing</a:t>
            </a:r>
          </a:p>
          <a:p>
            <a:pPr lvl="1"/>
            <a:r>
              <a:rPr lang="en-US" b="1" dirty="0"/>
              <a:t>Research is a waste of time and resources</a:t>
            </a:r>
          </a:p>
          <a:p>
            <a:pPr lvl="1"/>
            <a:r>
              <a:rPr lang="en-US" b="1" dirty="0"/>
              <a:t>Attempts to outperform the market are a game of chance and not skill</a:t>
            </a:r>
          </a:p>
          <a:p>
            <a:pPr lvl="1"/>
            <a:r>
              <a:rPr lang="en-US" b="1" dirty="0"/>
              <a:t>A broad portfolio picked by trained monkeys is likely to perform as well as expert selections</a:t>
            </a:r>
          </a:p>
          <a:p>
            <a:r>
              <a:rPr lang="en-US" b="1" dirty="0"/>
              <a:t>Only path to higher returns is thru higher risk</a:t>
            </a:r>
          </a:p>
          <a:p>
            <a:r>
              <a:rPr lang="en-US" b="1" dirty="0"/>
              <a:t>Investors benefit from low cost passive portfolios</a:t>
            </a:r>
          </a:p>
          <a:p>
            <a:endParaRPr lang="en-US" b="1"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59224"/>
          </a:xfrm>
        </p:spPr>
        <p:txBody>
          <a:bodyPr/>
          <a:lstStyle/>
          <a:p>
            <a:pPr algn="l"/>
            <a:r>
              <a:rPr lang="en-US" sz="2800" b="1" u="sng" dirty="0"/>
              <a:t>But… but… but… but … but…</a:t>
            </a:r>
            <a:endParaRPr lang="en-US" sz="2800" dirty="0">
              <a:solidFill>
                <a:srgbClr val="FF0000"/>
              </a:solidFill>
            </a:endParaRPr>
          </a:p>
        </p:txBody>
      </p:sp>
      <p:sp>
        <p:nvSpPr>
          <p:cNvPr id="3" name="Content Placeholder 2"/>
          <p:cNvSpPr>
            <a:spLocks noGrp="1"/>
          </p:cNvSpPr>
          <p:nvPr>
            <p:ph idx="1"/>
          </p:nvPr>
        </p:nvSpPr>
        <p:spPr>
          <a:xfrm>
            <a:off x="549275" y="1308100"/>
            <a:ext cx="8042276" cy="4635501"/>
          </a:xfrm>
        </p:spPr>
        <p:txBody>
          <a:bodyPr>
            <a:normAutofit fontScale="85000" lnSpcReduction="20000"/>
          </a:bodyPr>
          <a:lstStyle/>
          <a:p>
            <a:r>
              <a:rPr lang="en-US" sz="2595" b="1" dirty="0"/>
              <a:t>What about …Warren Buffet? </a:t>
            </a:r>
          </a:p>
          <a:p>
            <a:pPr marL="349250" lvl="1" indent="-349250">
              <a:spcBef>
                <a:spcPts val="2000"/>
              </a:spcBef>
              <a:buClr>
                <a:schemeClr val="accent1">
                  <a:lumMod val="60000"/>
                  <a:lumOff val="40000"/>
                </a:schemeClr>
              </a:buClr>
              <a:buNone/>
            </a:pPr>
            <a:r>
              <a:rPr lang="en-US" sz="2595" b="1" dirty="0"/>
              <a:t> 		</a:t>
            </a:r>
            <a:r>
              <a:rPr lang="en-US" sz="2353" b="1" dirty="0"/>
              <a:t>19.2% </a:t>
            </a:r>
            <a:r>
              <a:rPr lang="en-US" sz="2118" b="1" dirty="0"/>
              <a:t>CAGR</a:t>
            </a:r>
            <a:r>
              <a:rPr lang="en-US" sz="2353" b="1" dirty="0"/>
              <a:t> for 40+ years (Mar 1980 - Oct 2020)</a:t>
            </a:r>
          </a:p>
          <a:p>
            <a:r>
              <a:rPr lang="en-US" sz="2595" b="1" dirty="0"/>
              <a:t>Peter Lynch </a:t>
            </a:r>
            <a:r>
              <a:rPr lang="en-US" sz="2353" b="1" dirty="0"/>
              <a:t>(Fidelity Magellan)?   </a:t>
            </a:r>
          </a:p>
          <a:p>
            <a:pPr>
              <a:buNone/>
            </a:pPr>
            <a:r>
              <a:rPr lang="en-US" b="1" dirty="0"/>
              <a:t>		</a:t>
            </a:r>
            <a:r>
              <a:rPr lang="en-US" sz="2353" b="1" dirty="0"/>
              <a:t>29.2% </a:t>
            </a:r>
            <a:r>
              <a:rPr lang="en-US" sz="2118" b="1" dirty="0"/>
              <a:t>CAGR</a:t>
            </a:r>
            <a:r>
              <a:rPr lang="en-US" sz="2353" b="1" dirty="0"/>
              <a:t> for 17 years (1977 - 1990)</a:t>
            </a:r>
          </a:p>
          <a:p>
            <a:r>
              <a:rPr lang="en-US" sz="2595" b="1" dirty="0"/>
              <a:t>Bill Miller </a:t>
            </a:r>
            <a:r>
              <a:rPr lang="en-US" sz="2353" b="1" dirty="0"/>
              <a:t>(Legg Mason Value Trust)?</a:t>
            </a:r>
          </a:p>
          <a:p>
            <a:pPr>
              <a:buNone/>
            </a:pPr>
            <a:r>
              <a:rPr lang="en-US" b="1" dirty="0"/>
              <a:t>		</a:t>
            </a:r>
            <a:r>
              <a:rPr lang="en-US" sz="2353" b="1" dirty="0"/>
              <a:t>Beat the S&amp;P 500 for 15 straight years (1991 – 2005)</a:t>
            </a:r>
          </a:p>
          <a:p>
            <a:r>
              <a:rPr lang="en-US" sz="2595" b="1" dirty="0"/>
              <a:t>What about October 29, 1987?</a:t>
            </a:r>
          </a:p>
          <a:p>
            <a:pPr>
              <a:buNone/>
            </a:pPr>
            <a:r>
              <a:rPr lang="en-US" b="1" dirty="0"/>
              <a:t>		</a:t>
            </a:r>
            <a:r>
              <a:rPr lang="en-US" sz="2353" b="1" dirty="0"/>
              <a:t>DJIA fell by over 20% in a single day</a:t>
            </a:r>
          </a:p>
          <a:p>
            <a:r>
              <a:rPr lang="en-US" sz="2595" b="1" dirty="0"/>
              <a:t>What about 1999 internet bubble?   2008 crash?</a:t>
            </a:r>
          </a:p>
          <a:p>
            <a:endParaRPr lang="en-US" b="1" dirty="0"/>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t>Warren Buffet’s Record</a:t>
            </a:r>
            <a:br>
              <a:rPr lang="en-US" sz="2800" b="1" dirty="0"/>
            </a:br>
            <a:r>
              <a:rPr lang="en-US" sz="2400" b="1" u="sng" dirty="0"/>
              <a:t>Berkshire Hathaway BRK.A</a:t>
            </a:r>
          </a:p>
        </p:txBody>
      </p:sp>
      <p:sp>
        <p:nvSpPr>
          <p:cNvPr id="3" name="Content Placeholder 2"/>
          <p:cNvSpPr>
            <a:spLocks noGrp="1"/>
          </p:cNvSpPr>
          <p:nvPr>
            <p:ph idx="1"/>
          </p:nvPr>
        </p:nvSpPr>
        <p:spPr/>
        <p:txBody>
          <a:bodyPr>
            <a:normAutofit lnSpcReduction="10000"/>
          </a:bodyPr>
          <a:lstStyle/>
          <a:p>
            <a:r>
              <a:rPr lang="en-US" b="1" dirty="0"/>
              <a:t>Let’s look at the decades</a:t>
            </a:r>
          </a:p>
          <a:p>
            <a:pPr>
              <a:buNone/>
            </a:pPr>
            <a:r>
              <a:rPr lang="en-US" b="1" dirty="0"/>
              <a:t>	</a:t>
            </a:r>
            <a:r>
              <a:rPr lang="en-US" sz="2000" b="1" dirty="0"/>
              <a:t>			</a:t>
            </a:r>
            <a:r>
              <a:rPr lang="en-US" sz="2000" b="1" u="sng" dirty="0"/>
              <a:t>1980s</a:t>
            </a:r>
            <a:r>
              <a:rPr lang="en-US" sz="2000" b="1" dirty="0"/>
              <a:t>	</a:t>
            </a:r>
            <a:r>
              <a:rPr lang="en-US" sz="2000" b="1" u="sng" dirty="0"/>
              <a:t>1990s</a:t>
            </a:r>
            <a:r>
              <a:rPr lang="en-US" sz="2000" b="1" dirty="0"/>
              <a:t>	</a:t>
            </a:r>
            <a:r>
              <a:rPr lang="en-US" sz="2000" b="1" u="sng" dirty="0"/>
              <a:t>2000s</a:t>
            </a:r>
            <a:r>
              <a:rPr lang="en-US" sz="2000" b="1" dirty="0"/>
              <a:t>	</a:t>
            </a:r>
            <a:r>
              <a:rPr lang="en-US" sz="2000" b="1" u="sng" dirty="0"/>
              <a:t>2010s</a:t>
            </a:r>
          </a:p>
          <a:p>
            <a:pPr>
              <a:buNone/>
            </a:pPr>
            <a:r>
              <a:rPr lang="en-US" sz="2000" b="1" dirty="0"/>
              <a:t>	     10 year </a:t>
            </a:r>
            <a:r>
              <a:rPr lang="en-US" sz="1800" b="1" dirty="0"/>
              <a:t>CAGR</a:t>
            </a:r>
            <a:r>
              <a:rPr lang="en-US" sz="2000" b="1" dirty="0"/>
              <a:t>	42.0%	20.5%	 5.9%	13.1%</a:t>
            </a:r>
          </a:p>
          <a:p>
            <a:r>
              <a:rPr lang="en-US" b="1" dirty="0"/>
              <a:t>and the 20 year returns</a:t>
            </a:r>
            <a:endParaRPr lang="en-US" sz="1800" b="1" dirty="0"/>
          </a:p>
          <a:p>
            <a:pPr>
              <a:buNone/>
            </a:pPr>
            <a:r>
              <a:rPr lang="en-US" sz="1800" b="1" dirty="0"/>
              <a:t>		</a:t>
            </a:r>
            <a:r>
              <a:rPr lang="en-US" sz="2000" b="1" dirty="0"/>
              <a:t>20 year </a:t>
            </a:r>
            <a:r>
              <a:rPr lang="en-US" sz="1800" b="1" dirty="0"/>
              <a:t>CAGR</a:t>
            </a:r>
            <a:r>
              <a:rPr lang="en-US" sz="2000" b="1" dirty="0"/>
              <a:t> 2000 - 2019	  9.4%</a:t>
            </a:r>
          </a:p>
          <a:p>
            <a:pPr>
              <a:buNone/>
            </a:pPr>
            <a:r>
              <a:rPr lang="en-US" sz="2000" b="1" dirty="0"/>
              <a:t>		20 year </a:t>
            </a:r>
            <a:r>
              <a:rPr lang="en-US" sz="1800" b="1" dirty="0"/>
              <a:t>CAGR</a:t>
            </a:r>
            <a:r>
              <a:rPr lang="en-US" sz="2000" b="1" dirty="0"/>
              <a:t> 1980 – 1999	30.8%</a:t>
            </a:r>
          </a:p>
          <a:p>
            <a:r>
              <a:rPr lang="en-US" b="1" dirty="0"/>
              <a:t>Buffet now advocates a passive approach for most investors</a:t>
            </a:r>
          </a:p>
          <a:p>
            <a:pPr>
              <a:buNone/>
            </a:pPr>
            <a:endParaRPr lang="en-US" b="1" dirty="0"/>
          </a:p>
          <a:p>
            <a:pPr>
              <a:buNone/>
            </a:pPr>
            <a:endParaRPr lang="en-US" sz="2000" b="1"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59224"/>
          </a:xfrm>
        </p:spPr>
        <p:txBody>
          <a:bodyPr/>
          <a:lstStyle/>
          <a:p>
            <a:pPr algn="l"/>
            <a:r>
              <a:rPr lang="en-US" sz="2800" b="1" u="sng" dirty="0"/>
              <a:t>How about Peter Lynch and Bill Miller?</a:t>
            </a:r>
            <a:endParaRPr lang="en-US" sz="2800" b="1" u="sng" dirty="0">
              <a:solidFill>
                <a:srgbClr val="FF0000"/>
              </a:solidFill>
            </a:endParaRPr>
          </a:p>
        </p:txBody>
      </p:sp>
      <p:sp>
        <p:nvSpPr>
          <p:cNvPr id="3" name="Content Placeholder 2"/>
          <p:cNvSpPr>
            <a:spLocks noGrp="1"/>
          </p:cNvSpPr>
          <p:nvPr>
            <p:ph idx="1"/>
          </p:nvPr>
        </p:nvSpPr>
        <p:spPr>
          <a:xfrm>
            <a:off x="549275" y="1879600"/>
            <a:ext cx="8042276" cy="4396068"/>
          </a:xfrm>
        </p:spPr>
        <p:txBody>
          <a:bodyPr>
            <a:normAutofit/>
          </a:bodyPr>
          <a:lstStyle/>
          <a:p>
            <a:r>
              <a:rPr lang="en-US" b="1" dirty="0"/>
              <a:t>That was then; This is now</a:t>
            </a:r>
          </a:p>
          <a:p>
            <a:pPr lvl="1"/>
            <a:r>
              <a:rPr lang="en-US" b="1" dirty="0"/>
              <a:t>Lynch’s record also dates back to pre-internet days</a:t>
            </a:r>
          </a:p>
          <a:p>
            <a:r>
              <a:rPr lang="en-US" b="1" dirty="0"/>
              <a:t>Very difficult to separate skill from luck</a:t>
            </a:r>
          </a:p>
          <a:p>
            <a:pPr lvl="1"/>
            <a:r>
              <a:rPr lang="en-US" b="1" dirty="0"/>
              <a:t>The odds of beating the S&amp;P 500 for 15 straight years by luck alone are 1 in 2^15,  i.e. 1 in 32,768</a:t>
            </a:r>
          </a:p>
          <a:p>
            <a:pPr lvl="1"/>
            <a:r>
              <a:rPr lang="en-US" b="1" dirty="0"/>
              <a:t>Question: Where are all the other Bill Millers?</a:t>
            </a:r>
          </a:p>
          <a:p>
            <a:pPr lvl="1"/>
            <a:r>
              <a:rPr lang="en-US" b="1" dirty="0"/>
              <a:t>Bill Miller: “This was an accident of the calendar; we’ve been lucky”</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71924"/>
          </a:xfrm>
        </p:spPr>
        <p:txBody>
          <a:bodyPr/>
          <a:lstStyle/>
          <a:p>
            <a:pPr algn="l"/>
            <a:r>
              <a:rPr lang="en-US" sz="2800" b="1" u="sng" dirty="0"/>
              <a:t>Limitations to Our Theories</a:t>
            </a:r>
            <a:endParaRPr lang="en-US" sz="2800" b="1" u="sng" dirty="0">
              <a:solidFill>
                <a:srgbClr val="FF0000"/>
              </a:solidFill>
            </a:endParaRPr>
          </a:p>
        </p:txBody>
      </p:sp>
      <p:sp>
        <p:nvSpPr>
          <p:cNvPr id="3" name="Content Placeholder 2"/>
          <p:cNvSpPr>
            <a:spLocks noGrp="1"/>
          </p:cNvSpPr>
          <p:nvPr>
            <p:ph idx="1"/>
          </p:nvPr>
        </p:nvSpPr>
        <p:spPr>
          <a:xfrm>
            <a:off x="549274" y="1562100"/>
            <a:ext cx="8339231" cy="4381501"/>
          </a:xfrm>
        </p:spPr>
        <p:txBody>
          <a:bodyPr>
            <a:normAutofit lnSpcReduction="10000"/>
          </a:bodyPr>
          <a:lstStyle/>
          <a:p>
            <a:r>
              <a:rPr lang="en-US" b="1" dirty="0"/>
              <a:t>MPT and the EMH make assumptions which are not always accurate, e.g. investors are rational beings</a:t>
            </a:r>
          </a:p>
          <a:p>
            <a:pPr lvl="1"/>
            <a:r>
              <a:rPr lang="en-US" b="1" dirty="0"/>
              <a:t>People feel the pain of loss more deeply than the joy of an equal gain</a:t>
            </a:r>
          </a:p>
          <a:p>
            <a:r>
              <a:rPr lang="en-US" b="1" dirty="0"/>
              <a:t>They may work most of the time but fail occasionally</a:t>
            </a:r>
          </a:p>
          <a:p>
            <a:r>
              <a:rPr lang="en-US" b="1" dirty="0"/>
              <a:t>But … if you behave like a believer they still prevent you from making serious errors</a:t>
            </a:r>
          </a:p>
          <a:p>
            <a:r>
              <a:rPr lang="en-US" b="1" dirty="0"/>
              <a:t>Behavioral Finance</a:t>
            </a:r>
          </a:p>
          <a:p>
            <a:pPr lvl="1"/>
            <a:r>
              <a:rPr lang="en-US" b="1" dirty="0"/>
              <a:t>Tries to exploit investors’ irrational behavior and cognitive errors</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56024"/>
          </a:xfrm>
        </p:spPr>
        <p:txBody>
          <a:bodyPr/>
          <a:lstStyle/>
          <a:p>
            <a:pPr algn="l"/>
            <a:r>
              <a:rPr lang="en-US" sz="2800" b="1" u="sng" dirty="0"/>
              <a:t>The Capital Asset Pricing Model</a:t>
            </a:r>
            <a:endParaRPr lang="en-US" sz="2800" b="1" u="sng" dirty="0">
              <a:solidFill>
                <a:srgbClr val="FF0000"/>
              </a:solidFill>
            </a:endParaRPr>
          </a:p>
        </p:txBody>
      </p:sp>
      <p:sp>
        <p:nvSpPr>
          <p:cNvPr id="3" name="Content Placeholder 2"/>
          <p:cNvSpPr>
            <a:spLocks noGrp="1"/>
          </p:cNvSpPr>
          <p:nvPr>
            <p:ph idx="1"/>
          </p:nvPr>
        </p:nvSpPr>
        <p:spPr>
          <a:xfrm>
            <a:off x="549275" y="1117600"/>
            <a:ext cx="8042276" cy="5158068"/>
          </a:xfrm>
        </p:spPr>
        <p:txBody>
          <a:bodyPr>
            <a:normAutofit lnSpcReduction="10000"/>
          </a:bodyPr>
          <a:lstStyle/>
          <a:p>
            <a:r>
              <a:rPr lang="en-US" b="1" dirty="0"/>
              <a:t>The CAPM was developed in the 1950s by Harry Markowitz and Bill Sharpe</a:t>
            </a:r>
          </a:p>
          <a:p>
            <a:r>
              <a:rPr lang="en-US" b="1" dirty="0"/>
              <a:t>Expected Portfolio Return </a:t>
            </a:r>
          </a:p>
          <a:p>
            <a:pPr>
              <a:buNone/>
            </a:pPr>
            <a:r>
              <a:rPr lang="en-US" b="1" dirty="0"/>
              <a:t>		= Alpha + R</a:t>
            </a:r>
            <a:r>
              <a:rPr lang="en-US" sz="2000" b="1" dirty="0"/>
              <a:t>rf</a:t>
            </a:r>
            <a:r>
              <a:rPr lang="en-US" b="1" dirty="0"/>
              <a:t> + Beta x (R</a:t>
            </a:r>
            <a:r>
              <a:rPr lang="en-US" sz="2000" b="1" dirty="0"/>
              <a:t>m</a:t>
            </a:r>
            <a:r>
              <a:rPr lang="en-US" b="1" dirty="0"/>
              <a:t> – R</a:t>
            </a:r>
            <a:r>
              <a:rPr lang="en-US" sz="2000" b="1" dirty="0"/>
              <a:t>rf</a:t>
            </a:r>
            <a:r>
              <a:rPr lang="en-US" b="1" dirty="0"/>
              <a:t>)</a:t>
            </a:r>
          </a:p>
          <a:p>
            <a:pPr>
              <a:buNone/>
            </a:pPr>
            <a:r>
              <a:rPr lang="en-US" sz="2000" b="1" dirty="0"/>
              <a:t>		where Rrf and Rm are the risk free and market returns</a:t>
            </a:r>
          </a:p>
          <a:p>
            <a:r>
              <a:rPr lang="en-US" b="1" dirty="0"/>
              <a:t>Alpha is defined as the excess return above an appropriate risk-adjusted benchmark</a:t>
            </a:r>
          </a:p>
          <a:p>
            <a:pPr lvl="1"/>
            <a:r>
              <a:rPr lang="en-US" sz="2000" b="1" dirty="0"/>
              <a:t>Used as a performance measure for a fund manager</a:t>
            </a:r>
          </a:p>
          <a:p>
            <a:r>
              <a:rPr lang="en-US" b="1" dirty="0"/>
              <a:t>Beta represents the volatility of the portfolio relative to the market</a:t>
            </a:r>
          </a:p>
          <a:p>
            <a:pPr lvl="1"/>
            <a:r>
              <a:rPr lang="en-US" sz="2000" b="1" dirty="0"/>
              <a:t>An asset with Beta = 1.0 has same volatility as the market</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u="sng" dirty="0"/>
              <a:t>Simple Definitions</a:t>
            </a:r>
            <a:endParaRPr lang="en-US" sz="2800" b="1" u="sng" dirty="0">
              <a:solidFill>
                <a:srgbClr val="FF0000"/>
              </a:solidFill>
            </a:endParaRPr>
          </a:p>
        </p:txBody>
      </p:sp>
      <p:sp>
        <p:nvSpPr>
          <p:cNvPr id="3" name="Content Placeholder 2"/>
          <p:cNvSpPr>
            <a:spLocks noGrp="1"/>
          </p:cNvSpPr>
          <p:nvPr>
            <p:ph idx="1"/>
          </p:nvPr>
        </p:nvSpPr>
        <p:spPr/>
        <p:txBody>
          <a:bodyPr>
            <a:normAutofit/>
          </a:bodyPr>
          <a:lstStyle/>
          <a:p>
            <a:r>
              <a:rPr lang="en-US" b="1" dirty="0"/>
              <a:t>Passive Investor</a:t>
            </a:r>
          </a:p>
          <a:p>
            <a:pPr lvl="1"/>
            <a:r>
              <a:rPr lang="en-US" b="1" dirty="0"/>
              <a:t>Anyone who attempts to replicate the market at minimum cost</a:t>
            </a:r>
          </a:p>
          <a:p>
            <a:pPr lvl="1">
              <a:buNone/>
            </a:pPr>
            <a:r>
              <a:rPr lang="en-US" b="1" dirty="0"/>
              <a:t>	i.e. anyone who is happy to realize the market return</a:t>
            </a:r>
          </a:p>
          <a:p>
            <a:pPr lvl="1"/>
            <a:endParaRPr lang="en-US" b="1" dirty="0"/>
          </a:p>
          <a:p>
            <a:r>
              <a:rPr lang="en-US" b="1" dirty="0"/>
              <a:t>Active Investor</a:t>
            </a:r>
          </a:p>
          <a:p>
            <a:pPr lvl="1"/>
            <a:r>
              <a:rPr lang="en-US" b="1" dirty="0"/>
              <a:t>Anyone who is not a Passive Investor</a:t>
            </a:r>
          </a:p>
          <a:p>
            <a:pPr lvl="1"/>
            <a:r>
              <a:rPr lang="en-US" b="1" dirty="0"/>
              <a:t>Attempts to beat the market</a:t>
            </a:r>
          </a:p>
          <a:p>
            <a:pPr lvl="1">
              <a:buNone/>
            </a:pPr>
            <a:r>
              <a:rPr lang="en-US" b="1" dirty="0"/>
              <a:t>	i.e. anyone who aims to generate excess returns, “alpha”, above the market return</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59224"/>
          </a:xfrm>
        </p:spPr>
        <p:txBody>
          <a:bodyPr/>
          <a:lstStyle/>
          <a:p>
            <a:pPr algn="l"/>
            <a:r>
              <a:rPr lang="en-US" sz="2800" b="1" u="sng" dirty="0"/>
              <a:t>In Practice …..</a:t>
            </a:r>
            <a:endParaRPr lang="en-US" sz="2800" b="1" u="sng" dirty="0">
              <a:solidFill>
                <a:srgbClr val="FF0000"/>
              </a:solidFill>
            </a:endParaRPr>
          </a:p>
        </p:txBody>
      </p:sp>
      <p:sp>
        <p:nvSpPr>
          <p:cNvPr id="3" name="Content Placeholder 2"/>
          <p:cNvSpPr>
            <a:spLocks noGrp="1"/>
          </p:cNvSpPr>
          <p:nvPr>
            <p:ph idx="1"/>
          </p:nvPr>
        </p:nvSpPr>
        <p:spPr>
          <a:xfrm>
            <a:off x="549275" y="1320800"/>
            <a:ext cx="8042276" cy="4954868"/>
          </a:xfrm>
        </p:spPr>
        <p:txBody>
          <a:bodyPr/>
          <a:lstStyle/>
          <a:p>
            <a:r>
              <a:rPr lang="en-US" b="1" dirty="0"/>
              <a:t>Passive investors build a diversified portfolio of low cost index funds and rebalance diligently</a:t>
            </a:r>
          </a:p>
          <a:p>
            <a:pPr lvl="1"/>
            <a:r>
              <a:rPr lang="en-US" b="1" dirty="0"/>
              <a:t>Do not confuse this with a Buy and Hold strategy </a:t>
            </a:r>
          </a:p>
          <a:p>
            <a:pPr lvl="1"/>
            <a:r>
              <a:rPr lang="en-US" b="1" dirty="0"/>
              <a:t>Rebalancing is important to control risk</a:t>
            </a:r>
          </a:p>
          <a:p>
            <a:r>
              <a:rPr lang="en-US" b="1" dirty="0"/>
              <a:t>Active investors</a:t>
            </a:r>
          </a:p>
          <a:p>
            <a:pPr lvl="1"/>
            <a:r>
              <a:rPr lang="en-US" b="1" dirty="0"/>
              <a:t>Stock pickers: </a:t>
            </a:r>
            <a:r>
              <a:rPr lang="en-US" sz="2000" b="1" dirty="0"/>
              <a:t>must know something the market doesn’t</a:t>
            </a:r>
          </a:p>
          <a:p>
            <a:pPr lvl="1"/>
            <a:r>
              <a:rPr lang="en-US" b="1" dirty="0"/>
              <a:t>Market timers: </a:t>
            </a:r>
            <a:r>
              <a:rPr lang="en-US" sz="2000" b="1" dirty="0"/>
              <a:t>try to avoid excessive draw-downs</a:t>
            </a:r>
          </a:p>
          <a:p>
            <a:pPr lvl="2"/>
            <a:r>
              <a:rPr lang="en-US" b="1" dirty="0"/>
              <a:t>Momentum players: buy rising stocks, hope to sell higher</a:t>
            </a:r>
          </a:p>
          <a:p>
            <a:pPr lvl="2"/>
            <a:r>
              <a:rPr lang="en-US" b="1" dirty="0"/>
              <a:t>Contrarians: buy out-of-favor stocks, hope to sell on recovery</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84624"/>
          </a:xfrm>
        </p:spPr>
        <p:txBody>
          <a:bodyPr/>
          <a:lstStyle/>
          <a:p>
            <a:pPr algn="l"/>
            <a:r>
              <a:rPr lang="en-US" sz="2800" b="1" u="sng" dirty="0"/>
              <a:t>Disclaimer</a:t>
            </a:r>
          </a:p>
        </p:txBody>
      </p:sp>
      <p:sp>
        <p:nvSpPr>
          <p:cNvPr id="3" name="Content Placeholder 2"/>
          <p:cNvSpPr>
            <a:spLocks noGrp="1"/>
          </p:cNvSpPr>
          <p:nvPr>
            <p:ph idx="1"/>
          </p:nvPr>
        </p:nvSpPr>
        <p:spPr>
          <a:xfrm>
            <a:off x="549275" y="1371600"/>
            <a:ext cx="8042276" cy="4904068"/>
          </a:xfrm>
        </p:spPr>
        <p:txBody>
          <a:bodyPr>
            <a:normAutofit lnSpcReduction="10000"/>
          </a:bodyPr>
          <a:lstStyle/>
          <a:p>
            <a:r>
              <a:rPr lang="en-US" b="1" dirty="0"/>
              <a:t>The AAII Silicon Valley Chapter and its directors offer their social media and website pages for educational purposes only. </a:t>
            </a:r>
          </a:p>
          <a:p>
            <a:r>
              <a:rPr lang="en-US" b="1" dirty="0"/>
              <a:t>The opinions expressed here are not necessarily those of AAII or the AAII Silicon Valley Chapter, whose only intent is to provide a background for understanding investment, personal finance and wealth management theory and practice. </a:t>
            </a:r>
          </a:p>
          <a:p>
            <a:r>
              <a:rPr lang="en-US" b="1" dirty="0"/>
              <a:t>Nothing on these sites should be considered solicitations or offers to buy or sell any financial instrument or specific trading advice for individuals.</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35424"/>
          </a:xfrm>
        </p:spPr>
        <p:txBody>
          <a:bodyPr/>
          <a:lstStyle/>
          <a:p>
            <a:pPr algn="l"/>
            <a:r>
              <a:rPr lang="en-US" sz="2800" b="1" u="sng" dirty="0"/>
              <a:t>Active + Passive = Total Market</a:t>
            </a:r>
            <a:endParaRPr lang="en-US" sz="2800" b="1" u="sng" dirty="0">
              <a:solidFill>
                <a:srgbClr val="FF0000"/>
              </a:solidFill>
            </a:endParaRPr>
          </a:p>
        </p:txBody>
      </p:sp>
      <p:sp>
        <p:nvSpPr>
          <p:cNvPr id="3" name="Content Placeholder 2"/>
          <p:cNvSpPr>
            <a:spLocks noGrp="1"/>
          </p:cNvSpPr>
          <p:nvPr>
            <p:ph idx="1"/>
          </p:nvPr>
        </p:nvSpPr>
        <p:spPr>
          <a:xfrm>
            <a:off x="492007" y="1531446"/>
            <a:ext cx="8042276" cy="4343400"/>
          </a:xfrm>
        </p:spPr>
        <p:txBody>
          <a:bodyPr>
            <a:normAutofit/>
          </a:bodyPr>
          <a:lstStyle/>
          <a:p>
            <a:r>
              <a:rPr lang="en-US" b="0" i="0" dirty="0">
                <a:solidFill>
                  <a:srgbClr val="000000"/>
                </a:solidFill>
                <a:effectLst/>
                <a:latin typeface="AvenirNextPForBBG"/>
              </a:rPr>
              <a:t>Passive vehicles’ lead in U.S. domestic equity-fund market</a:t>
            </a:r>
          </a:p>
          <a:p>
            <a:pPr marL="349250" lvl="1" indent="0">
              <a:buNone/>
            </a:pPr>
            <a:r>
              <a:rPr lang="en-US" dirty="0">
                <a:solidFill>
                  <a:srgbClr val="000000"/>
                </a:solidFill>
                <a:latin typeface="AvenirNextPForBBG"/>
              </a:rPr>
              <a:t>16% Passive Funds  14% Active Funds (6/2022)</a:t>
            </a:r>
          </a:p>
          <a:p>
            <a:pPr marL="349250" lvl="1" indent="0">
              <a:buNone/>
            </a:pPr>
            <a:endParaRPr lang="en-US" dirty="0">
              <a:solidFill>
                <a:srgbClr val="000000"/>
              </a:solidFill>
              <a:latin typeface="AvenirNextPForBBG"/>
            </a:endParaRPr>
          </a:p>
          <a:p>
            <a:endParaRPr lang="en-US" dirty="0">
              <a:solidFill>
                <a:srgbClr val="000000"/>
              </a:solidFill>
              <a:latin typeface="AvenirNextPForBBG"/>
            </a:endParaRPr>
          </a:p>
          <a:p>
            <a:endParaRPr lang="en-US" dirty="0">
              <a:solidFill>
                <a:srgbClr val="000000"/>
              </a:solidFill>
              <a:latin typeface="AvenirNextPForBBG"/>
            </a:endParaRPr>
          </a:p>
          <a:p>
            <a:endParaRPr lang="en-US" dirty="0">
              <a:solidFill>
                <a:srgbClr val="000000"/>
              </a:solidFill>
              <a:latin typeface="AvenirNextPForBBG"/>
            </a:endParaRPr>
          </a:p>
          <a:p>
            <a:pPr marL="0" indent="0">
              <a:buNone/>
            </a:pPr>
            <a:endParaRPr lang="en-US" dirty="0">
              <a:solidFill>
                <a:srgbClr val="000000"/>
              </a:solidFill>
              <a:latin typeface="AvenirNextPForBBG"/>
            </a:endParaRPr>
          </a:p>
        </p:txBody>
      </p:sp>
      <p:sp>
        <p:nvSpPr>
          <p:cNvPr id="7" name="Slide Number Placeholder 6"/>
          <p:cNvSpPr>
            <a:spLocks noGrp="1"/>
          </p:cNvSpPr>
          <p:nvPr>
            <p:ph type="sldNum" sz="quarter" idx="12"/>
          </p:nvPr>
        </p:nvSpPr>
        <p:spPr/>
        <p:txBody>
          <a:bodyPr/>
          <a:lstStyle/>
          <a:p>
            <a:pPr>
              <a:defRPr/>
            </a:pPr>
            <a:fld id="{9EE717C1-5678-A243-8CBF-DFC2A29BD218}" type="slidenum">
              <a:rPr lang="en-US" smtClean="0"/>
              <a:pPr>
                <a:defRPr/>
              </a:pPr>
              <a:t>20</a:t>
            </a:fld>
            <a:endParaRPr lang="en-US" dirty="0"/>
          </a:p>
        </p:txBody>
      </p:sp>
      <p:pic>
        <p:nvPicPr>
          <p:cNvPr id="5" name="Picture 4">
            <a:extLst>
              <a:ext uri="{FF2B5EF4-FFF2-40B4-BE49-F238E27FC236}">
                <a16:creationId xmlns:a16="http://schemas.microsoft.com/office/drawing/2014/main" id="{4D5083CD-EE7C-AE56-44E7-7BE6348C619E}"/>
              </a:ext>
            </a:extLst>
          </p:cNvPr>
          <p:cNvPicPr>
            <a:picLocks noChangeAspect="1"/>
          </p:cNvPicPr>
          <p:nvPr/>
        </p:nvPicPr>
        <p:blipFill>
          <a:blip r:embed="rId2"/>
          <a:stretch>
            <a:fillRect/>
          </a:stretch>
        </p:blipFill>
        <p:spPr>
          <a:xfrm>
            <a:off x="2286000" y="2743200"/>
            <a:ext cx="4002429" cy="237744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u="sng" dirty="0"/>
              <a:t>Passive Investors</a:t>
            </a:r>
            <a:endParaRPr lang="en-US" sz="2800" b="1" u="sng" dirty="0">
              <a:solidFill>
                <a:srgbClr val="FF0000"/>
              </a:solidFill>
            </a:endParaRPr>
          </a:p>
        </p:txBody>
      </p:sp>
      <p:sp>
        <p:nvSpPr>
          <p:cNvPr id="3" name="Content Placeholder 2"/>
          <p:cNvSpPr>
            <a:spLocks noGrp="1"/>
          </p:cNvSpPr>
          <p:nvPr>
            <p:ph idx="1"/>
          </p:nvPr>
        </p:nvSpPr>
        <p:spPr/>
        <p:txBody>
          <a:bodyPr>
            <a:normAutofit fontScale="92500"/>
          </a:bodyPr>
          <a:lstStyle/>
          <a:p>
            <a:r>
              <a:rPr lang="en-US" b="1" dirty="0">
                <a:solidFill>
                  <a:srgbClr val="595959"/>
                </a:solidFill>
              </a:rPr>
              <a:t>Passive investors, by definition, get the market return (less costs)</a:t>
            </a:r>
          </a:p>
          <a:p>
            <a:r>
              <a:rPr lang="en-US" b="1" dirty="0">
                <a:solidFill>
                  <a:srgbClr val="595959"/>
                </a:solidFill>
              </a:rPr>
              <a:t>Assume market return = 10% pa</a:t>
            </a:r>
          </a:p>
          <a:p>
            <a:r>
              <a:rPr lang="en-US" b="1" dirty="0">
                <a:solidFill>
                  <a:srgbClr val="595959"/>
                </a:solidFill>
              </a:rPr>
              <a:t>Assume costs = 0.25%</a:t>
            </a:r>
          </a:p>
          <a:p>
            <a:pPr lvl="1"/>
            <a:r>
              <a:rPr lang="en-US" b="1" dirty="0">
                <a:solidFill>
                  <a:srgbClr val="595959"/>
                </a:solidFill>
              </a:rPr>
              <a:t>The expense ratio for most passive index funds &lt;0.1%</a:t>
            </a:r>
          </a:p>
          <a:p>
            <a:r>
              <a:rPr lang="en-US" b="1" dirty="0">
                <a:solidFill>
                  <a:srgbClr val="595959"/>
                </a:solidFill>
              </a:rPr>
              <a:t>All passive investors are aiming for the same target with minimal tracking error</a:t>
            </a:r>
          </a:p>
          <a:p>
            <a:r>
              <a:rPr lang="en-US" b="1" dirty="0">
                <a:solidFill>
                  <a:srgbClr val="595959"/>
                </a:solidFill>
              </a:rPr>
              <a:t>Therefore distribution is very narrow</a:t>
            </a:r>
          </a:p>
          <a:p>
            <a:pPr lvl="1">
              <a:buNone/>
            </a:pPr>
            <a:r>
              <a:rPr lang="en-US" b="1" dirty="0">
                <a:solidFill>
                  <a:srgbClr val="595959"/>
                </a:solidFill>
              </a:rPr>
              <a:t>e.g. Some index fund managers may sample the market</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t>Passive Returns form a Tight </a:t>
            </a:r>
            <a:br>
              <a:rPr lang="en-US" sz="2800" b="1" u="sng" dirty="0"/>
            </a:br>
            <a:r>
              <a:rPr lang="en-US" sz="2800" b="1" u="sng" dirty="0"/>
              <a:t>Distribution around the Market Return</a:t>
            </a:r>
            <a:endParaRPr lang="en-US" sz="2800" dirty="0"/>
          </a:p>
        </p:txBody>
      </p:sp>
      <p:pic>
        <p:nvPicPr>
          <p:cNvPr id="6" name="Content Placeholder 5">
            <a:extLst>
              <a:ext uri="{FF2B5EF4-FFF2-40B4-BE49-F238E27FC236}">
                <a16:creationId xmlns:a16="http://schemas.microsoft.com/office/drawing/2014/main" id="{8B3558CB-6BD7-411C-BDFF-95E7F9BE88CE}"/>
              </a:ext>
            </a:extLst>
          </p:cNvPr>
          <p:cNvPicPr>
            <a:picLocks noGrp="1" noChangeAspect="1"/>
          </p:cNvPicPr>
          <p:nvPr>
            <p:ph idx="1"/>
          </p:nvPr>
        </p:nvPicPr>
        <p:blipFill>
          <a:blip r:embed="rId2"/>
          <a:stretch>
            <a:fillRect/>
          </a:stretch>
        </p:blipFill>
        <p:spPr>
          <a:xfrm>
            <a:off x="554897" y="1600200"/>
            <a:ext cx="8031031" cy="4343400"/>
          </a:xfrm>
        </p:spPr>
      </p:pic>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89242"/>
          </a:xfrm>
        </p:spPr>
        <p:txBody>
          <a:bodyPr/>
          <a:lstStyle/>
          <a:p>
            <a:pPr algn="l"/>
            <a:r>
              <a:rPr lang="en-US" sz="2800" b="1" u="sng" dirty="0"/>
              <a:t>Active Investors</a:t>
            </a:r>
            <a:endParaRPr lang="en-US" sz="2800" b="1" u="sng" dirty="0">
              <a:solidFill>
                <a:srgbClr val="FF0000"/>
              </a:solidFill>
            </a:endParaRPr>
          </a:p>
        </p:txBody>
      </p:sp>
      <p:sp>
        <p:nvSpPr>
          <p:cNvPr id="3" name="Content Placeholder 2"/>
          <p:cNvSpPr>
            <a:spLocks noGrp="1"/>
          </p:cNvSpPr>
          <p:nvPr>
            <p:ph idx="1"/>
          </p:nvPr>
        </p:nvSpPr>
        <p:spPr>
          <a:xfrm>
            <a:off x="549275" y="1350818"/>
            <a:ext cx="8202180" cy="4592783"/>
          </a:xfrm>
        </p:spPr>
        <p:txBody>
          <a:bodyPr>
            <a:normAutofit/>
          </a:bodyPr>
          <a:lstStyle/>
          <a:p>
            <a:r>
              <a:rPr lang="en-US" b="1" dirty="0">
                <a:solidFill>
                  <a:srgbClr val="595959"/>
                </a:solidFill>
              </a:rPr>
              <a:t>Since active investors + passive investors = Market</a:t>
            </a:r>
          </a:p>
          <a:p>
            <a:pPr>
              <a:buNone/>
            </a:pPr>
            <a:r>
              <a:rPr lang="en-US" b="1" dirty="0">
                <a:solidFill>
                  <a:srgbClr val="595959"/>
                </a:solidFill>
              </a:rPr>
              <a:t>		….. and passive investors, by definition, get the 	market return (less costs) …..</a:t>
            </a:r>
          </a:p>
          <a:p>
            <a:pPr>
              <a:buNone/>
            </a:pPr>
            <a:r>
              <a:rPr lang="en-US" b="1" dirty="0">
                <a:solidFill>
                  <a:srgbClr val="595959"/>
                </a:solidFill>
              </a:rPr>
              <a:t>		….. therefore active investors in aggregate must 	also get the market return (less costs)</a:t>
            </a:r>
          </a:p>
          <a:p>
            <a:r>
              <a:rPr lang="en-US" b="1" dirty="0">
                <a:solidFill>
                  <a:srgbClr val="595959"/>
                </a:solidFill>
              </a:rPr>
              <a:t>Assume market return = 10% pa </a:t>
            </a:r>
          </a:p>
          <a:p>
            <a:pPr lvl="1">
              <a:buNone/>
            </a:pPr>
            <a:r>
              <a:rPr lang="en-US" b="1" dirty="0">
                <a:solidFill>
                  <a:srgbClr val="595959"/>
                </a:solidFill>
              </a:rPr>
              <a:t>	Same as passive investors</a:t>
            </a:r>
          </a:p>
          <a:p>
            <a:r>
              <a:rPr lang="en-US" b="1" dirty="0">
                <a:solidFill>
                  <a:srgbClr val="595959"/>
                </a:solidFill>
              </a:rPr>
              <a:t>But … active costs and distributions are very different from passive investors</a:t>
            </a:r>
          </a:p>
          <a:p>
            <a:endParaRPr lang="en-US" b="1" dirty="0"/>
          </a:p>
          <a:p>
            <a:endParaRPr lang="en-US" b="1" dirty="0"/>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10024"/>
          </a:xfrm>
        </p:spPr>
        <p:txBody>
          <a:bodyPr/>
          <a:lstStyle/>
          <a:p>
            <a:pPr algn="l"/>
            <a:r>
              <a:rPr lang="en-US" sz="2800" b="1" u="sng" dirty="0"/>
              <a:t>Higher Costs for Active Investors</a:t>
            </a:r>
            <a:endParaRPr lang="en-US" sz="2800" b="1" u="sng" dirty="0">
              <a:solidFill>
                <a:srgbClr val="FF0000"/>
              </a:solidFill>
            </a:endParaRPr>
          </a:p>
        </p:txBody>
      </p:sp>
      <p:sp>
        <p:nvSpPr>
          <p:cNvPr id="3" name="Content Placeholder 2"/>
          <p:cNvSpPr>
            <a:spLocks noGrp="1"/>
          </p:cNvSpPr>
          <p:nvPr>
            <p:ph idx="1"/>
          </p:nvPr>
        </p:nvSpPr>
        <p:spPr>
          <a:xfrm>
            <a:off x="549275" y="1320800"/>
            <a:ext cx="8042276" cy="4622801"/>
          </a:xfrm>
        </p:spPr>
        <p:txBody>
          <a:bodyPr>
            <a:normAutofit lnSpcReduction="10000"/>
          </a:bodyPr>
          <a:lstStyle/>
          <a:p>
            <a:r>
              <a:rPr lang="en-US" b="1" dirty="0">
                <a:solidFill>
                  <a:srgbClr val="595959"/>
                </a:solidFill>
              </a:rPr>
              <a:t>Costs are higher for an active investor</a:t>
            </a:r>
          </a:p>
          <a:p>
            <a:pPr lvl="1"/>
            <a:r>
              <a:rPr lang="en-US" b="1" dirty="0">
                <a:solidFill>
                  <a:srgbClr val="595959"/>
                </a:solidFill>
              </a:rPr>
              <a:t>Must pay for more research</a:t>
            </a:r>
          </a:p>
          <a:p>
            <a:pPr lvl="1"/>
            <a:r>
              <a:rPr lang="en-US" b="1" dirty="0">
                <a:solidFill>
                  <a:srgbClr val="595959"/>
                </a:solidFill>
              </a:rPr>
              <a:t>Trades more often (with other active investors)</a:t>
            </a:r>
          </a:p>
          <a:p>
            <a:pPr lvl="2">
              <a:buNone/>
            </a:pPr>
            <a:r>
              <a:rPr lang="en-US" b="1" dirty="0">
                <a:solidFill>
                  <a:srgbClr val="595959"/>
                </a:solidFill>
              </a:rPr>
              <a:t>	Higher transaction costs</a:t>
            </a:r>
          </a:p>
          <a:p>
            <a:pPr lvl="1"/>
            <a:r>
              <a:rPr lang="en-US" b="1" dirty="0">
                <a:solidFill>
                  <a:srgbClr val="595959"/>
                </a:solidFill>
              </a:rPr>
              <a:t>Higher bid/ask spreads than index funds</a:t>
            </a:r>
          </a:p>
          <a:p>
            <a:pPr lvl="2">
              <a:buNone/>
            </a:pPr>
            <a:r>
              <a:rPr lang="en-US" b="1" dirty="0">
                <a:solidFill>
                  <a:srgbClr val="595959"/>
                </a:solidFill>
              </a:rPr>
              <a:t>	Thinner markets than index funds</a:t>
            </a:r>
          </a:p>
          <a:p>
            <a:pPr lvl="1"/>
            <a:r>
              <a:rPr lang="en-US" b="1" dirty="0">
                <a:solidFill>
                  <a:srgbClr val="595959"/>
                </a:solidFill>
              </a:rPr>
              <a:t>Higher expense ratio than index funds</a:t>
            </a:r>
          </a:p>
          <a:p>
            <a:pPr lvl="1">
              <a:buNone/>
            </a:pPr>
            <a:r>
              <a:rPr lang="en-US" sz="2000" b="1" dirty="0">
                <a:solidFill>
                  <a:srgbClr val="595959"/>
                </a:solidFill>
              </a:rPr>
              <a:t>		Extreme case for hedge funds; 2.0% pa + 20% of profit</a:t>
            </a:r>
          </a:p>
          <a:p>
            <a:r>
              <a:rPr lang="en-US" b="1" dirty="0">
                <a:solidFill>
                  <a:srgbClr val="595959"/>
                </a:solidFill>
              </a:rPr>
              <a:t>John Bogle’s estimate of the average all-in investment expense for an active fund = 2.27% pa</a:t>
            </a:r>
          </a:p>
          <a:p>
            <a:r>
              <a:rPr lang="en-US" b="1" dirty="0">
                <a:solidFill>
                  <a:srgbClr val="595959"/>
                </a:solidFill>
              </a:rPr>
              <a:t>Assume 2.0% pa average total cost</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u="sng" dirty="0"/>
              <a:t>Wide Distributions for Active Investors</a:t>
            </a:r>
            <a:endParaRPr lang="en-US" sz="2800" b="1" u="sng" dirty="0">
              <a:solidFill>
                <a:srgbClr val="FF0000"/>
              </a:solidFill>
            </a:endParaRPr>
          </a:p>
        </p:txBody>
      </p:sp>
      <p:sp>
        <p:nvSpPr>
          <p:cNvPr id="3" name="Content Placeholder 2"/>
          <p:cNvSpPr>
            <a:spLocks noGrp="1"/>
          </p:cNvSpPr>
          <p:nvPr>
            <p:ph idx="1"/>
          </p:nvPr>
        </p:nvSpPr>
        <p:spPr>
          <a:xfrm>
            <a:off x="549275" y="2171699"/>
            <a:ext cx="8042276" cy="3771901"/>
          </a:xfrm>
        </p:spPr>
        <p:txBody>
          <a:bodyPr/>
          <a:lstStyle/>
          <a:p>
            <a:r>
              <a:rPr lang="en-US" b="1" dirty="0">
                <a:solidFill>
                  <a:srgbClr val="595959"/>
                </a:solidFill>
              </a:rPr>
              <a:t>Distributions are wider for active investors</a:t>
            </a:r>
          </a:p>
          <a:p>
            <a:pPr lvl="1"/>
            <a:r>
              <a:rPr lang="en-US" b="1" dirty="0">
                <a:solidFill>
                  <a:srgbClr val="595959"/>
                </a:solidFill>
              </a:rPr>
              <a:t> Aiming for diverse targets with broad range of strategies</a:t>
            </a:r>
          </a:p>
          <a:p>
            <a:pPr lvl="2"/>
            <a:r>
              <a:rPr lang="en-US" b="1" dirty="0">
                <a:solidFill>
                  <a:srgbClr val="595959"/>
                </a:solidFill>
              </a:rPr>
              <a:t>Growth stocks, value stocks</a:t>
            </a:r>
          </a:p>
          <a:p>
            <a:pPr lvl="2"/>
            <a:r>
              <a:rPr lang="en-US" b="1" dirty="0">
                <a:solidFill>
                  <a:srgbClr val="595959"/>
                </a:solidFill>
              </a:rPr>
              <a:t>Large cap stocks, small cap stocks</a:t>
            </a:r>
          </a:p>
          <a:p>
            <a:pPr lvl="2"/>
            <a:r>
              <a:rPr lang="en-US" b="1" dirty="0">
                <a:solidFill>
                  <a:srgbClr val="595959"/>
                </a:solidFill>
              </a:rPr>
              <a:t>High dividend stocks, low price/book stocks, etc, </a:t>
            </a:r>
          </a:p>
          <a:p>
            <a:pPr lvl="2"/>
            <a:r>
              <a:rPr lang="en-US" b="1" dirty="0">
                <a:solidFill>
                  <a:srgbClr val="595959"/>
                </a:solidFill>
              </a:rPr>
              <a:t>Momentum plays, contrarian approaches, etc. etc.</a:t>
            </a:r>
          </a:p>
          <a:p>
            <a:pPr lvl="1"/>
            <a:r>
              <a:rPr lang="en-US" b="1" dirty="0">
                <a:solidFill>
                  <a:srgbClr val="595959"/>
                </a:solidFill>
              </a:rPr>
              <a:t>Concentrated portfolios, less diversification</a:t>
            </a:r>
          </a:p>
          <a:p>
            <a:pPr lvl="2"/>
            <a:r>
              <a:rPr lang="en-US" b="1" dirty="0">
                <a:solidFill>
                  <a:srgbClr val="595959"/>
                </a:solidFill>
              </a:rPr>
              <a:t>Want to avoid “closet indexer” slur</a:t>
            </a:r>
          </a:p>
          <a:p>
            <a:endParaRPr lang="en-US" dirty="0">
              <a:solidFill>
                <a:srgbClr val="595959"/>
              </a:solidFill>
            </a:endParaRP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t>Active Returns form a Wide </a:t>
            </a:r>
            <a:br>
              <a:rPr lang="en-US" sz="2800" b="1" u="sng" dirty="0"/>
            </a:br>
            <a:r>
              <a:rPr lang="en-US" sz="2800" b="1" u="sng" dirty="0"/>
              <a:t>Distribution around the Market Return</a:t>
            </a:r>
            <a:endParaRPr lang="en-US" sz="2800" dirty="0">
              <a:solidFill>
                <a:srgbClr val="FF0000"/>
              </a:solidFill>
            </a:endParaRPr>
          </a:p>
        </p:txBody>
      </p:sp>
      <p:sp>
        <p:nvSpPr>
          <p:cNvPr id="3" name="Content Placeholder 2"/>
          <p:cNvSpPr>
            <a:spLocks noGrp="1"/>
          </p:cNvSpPr>
          <p:nvPr>
            <p:ph idx="1"/>
          </p:nvPr>
        </p:nvSpPr>
        <p:spPr/>
        <p:txBody>
          <a:bodyPr/>
          <a:lstStyle/>
          <a:p>
            <a:r>
              <a:rPr lang="en-US" dirty="0"/>
              <a:t>Passive vehicles’ lead in the $11.6 trillion US domestic equity-fund market * (3/2021) </a:t>
            </a:r>
          </a:p>
          <a:p>
            <a:r>
              <a:rPr lang="en-US" dirty="0"/>
              <a:t>The $6.2 trillion in passive assets still accounts for less than a sixth of the U. S. stock market</a:t>
            </a:r>
          </a:p>
          <a:p>
            <a:pPr marL="0" indent="0">
              <a:buNone/>
            </a:pPr>
            <a:endParaRPr lang="en-US" dirty="0"/>
          </a:p>
          <a:p>
            <a:pPr marL="0" indent="0">
              <a:buNone/>
            </a:pPr>
            <a:endParaRPr lang="en-US" dirty="0"/>
          </a:p>
          <a:p>
            <a:pPr marL="0" indent="0">
              <a:buNone/>
            </a:pPr>
            <a:endParaRPr lang="en-US" dirty="0"/>
          </a:p>
          <a:p>
            <a:pPr marL="0" indent="0">
              <a:buNone/>
            </a:pPr>
            <a:r>
              <a:rPr lang="en-US" dirty="0"/>
              <a:t>* </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t>Let’s Compare the Active and </a:t>
            </a:r>
            <a:br>
              <a:rPr lang="en-US" sz="2800" b="1" u="sng" dirty="0"/>
            </a:br>
            <a:r>
              <a:rPr lang="en-US" sz="2800" b="1" u="sng" dirty="0"/>
              <a:t>Passive Return Distributions</a:t>
            </a:r>
            <a:endParaRPr lang="en-US" sz="2800" dirty="0">
              <a:solidFill>
                <a:srgbClr val="FF0000"/>
              </a:solidFill>
            </a:endParaRPr>
          </a:p>
        </p:txBody>
      </p:sp>
      <p:pic>
        <p:nvPicPr>
          <p:cNvPr id="6" name="Content Placeholder 5">
            <a:extLst>
              <a:ext uri="{FF2B5EF4-FFF2-40B4-BE49-F238E27FC236}">
                <a16:creationId xmlns:a16="http://schemas.microsoft.com/office/drawing/2014/main" id="{27C1EC07-A865-445A-994E-9C9E6D3DFD5C}"/>
              </a:ext>
            </a:extLst>
          </p:cNvPr>
          <p:cNvPicPr>
            <a:picLocks noGrp="1" noChangeAspect="1"/>
          </p:cNvPicPr>
          <p:nvPr>
            <p:ph idx="1"/>
          </p:nvPr>
        </p:nvPicPr>
        <p:blipFill>
          <a:blip r:embed="rId2"/>
          <a:stretch>
            <a:fillRect/>
          </a:stretch>
        </p:blipFill>
        <p:spPr>
          <a:xfrm>
            <a:off x="549275" y="1606017"/>
            <a:ext cx="8042275" cy="4331765"/>
          </a:xfrm>
        </p:spPr>
      </p:pic>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27</a:t>
            </a:fld>
            <a:endParaRPr lang="en-US" dirty="0"/>
          </a:p>
        </p:txBody>
      </p:sp>
      <p:sp>
        <p:nvSpPr>
          <p:cNvPr id="10" name="TextBox 9"/>
          <p:cNvSpPr txBox="1"/>
          <p:nvPr/>
        </p:nvSpPr>
        <p:spPr>
          <a:xfrm>
            <a:off x="7454900" y="4775200"/>
            <a:ext cx="443006" cy="400110"/>
          </a:xfrm>
          <a:prstGeom prst="rect">
            <a:avLst/>
          </a:prstGeom>
          <a:noFill/>
        </p:spPr>
        <p:txBody>
          <a:bodyPr wrap="square" rtlCol="0">
            <a:spAutoFit/>
          </a:bodyPr>
          <a:lstStyle/>
          <a:p>
            <a:r>
              <a:rPr lang="en-US" sz="2000" b="1"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84624"/>
          </a:xfrm>
        </p:spPr>
        <p:txBody>
          <a:bodyPr/>
          <a:lstStyle/>
          <a:p>
            <a:pPr algn="l"/>
            <a:r>
              <a:rPr lang="en-US" sz="2800" b="1" u="sng" dirty="0"/>
              <a:t>Active Trades</a:t>
            </a:r>
            <a:endParaRPr lang="en-US" sz="2800"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b="1" dirty="0">
                <a:solidFill>
                  <a:srgbClr val="595959"/>
                </a:solidFill>
              </a:rPr>
              <a:t>Since active investors must get the market return on average (before costs)</a:t>
            </a:r>
          </a:p>
          <a:p>
            <a:pPr lvl="2">
              <a:buNone/>
            </a:pPr>
            <a:r>
              <a:rPr lang="en-US" b="1" dirty="0">
                <a:solidFill>
                  <a:srgbClr val="595959"/>
                </a:solidFill>
              </a:rPr>
              <a:t>Half the active investors will beat the market</a:t>
            </a:r>
          </a:p>
          <a:p>
            <a:pPr lvl="2">
              <a:buNone/>
            </a:pPr>
            <a:r>
              <a:rPr lang="en-US" b="1" dirty="0">
                <a:solidFill>
                  <a:srgbClr val="595959"/>
                </a:solidFill>
              </a:rPr>
              <a:t>	and half will do worse than the market</a:t>
            </a:r>
          </a:p>
          <a:p>
            <a:r>
              <a:rPr lang="en-US" b="1" dirty="0">
                <a:solidFill>
                  <a:srgbClr val="595959"/>
                </a:solidFill>
              </a:rPr>
              <a:t>For every trade an active investor makes </a:t>
            </a:r>
          </a:p>
          <a:p>
            <a:pPr lvl="2">
              <a:buNone/>
            </a:pPr>
            <a:r>
              <a:rPr lang="en-US" b="1" dirty="0">
                <a:solidFill>
                  <a:srgbClr val="595959"/>
                </a:solidFill>
              </a:rPr>
              <a:t>Either he will prove to be a winner beating the market,</a:t>
            </a:r>
          </a:p>
          <a:p>
            <a:pPr lvl="2">
              <a:buNone/>
            </a:pPr>
            <a:r>
              <a:rPr lang="en-US" b="1" dirty="0">
                <a:solidFill>
                  <a:srgbClr val="595959"/>
                </a:solidFill>
              </a:rPr>
              <a:t>	and the guy on the other side of the trade will prove to be a loser …..</a:t>
            </a:r>
          </a:p>
          <a:p>
            <a:pPr lvl="2">
              <a:buNone/>
            </a:pPr>
            <a:r>
              <a:rPr lang="en-US" b="1" dirty="0">
                <a:solidFill>
                  <a:srgbClr val="595959"/>
                </a:solidFill>
              </a:rPr>
              <a:t>Or he will be the loser</a:t>
            </a:r>
          </a:p>
          <a:p>
            <a:r>
              <a:rPr lang="en-US" b="1" dirty="0">
                <a:solidFill>
                  <a:srgbClr val="595959"/>
                </a:solidFill>
              </a:rPr>
              <a:t>Unlike the children in Lake Wobegon, not all active investors can be above average</a:t>
            </a:r>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u="sng" dirty="0"/>
              <a:t>Questions to Ask Yourself </a:t>
            </a:r>
            <a:br>
              <a:rPr lang="en-US" sz="2800" b="1" u="sng" dirty="0"/>
            </a:br>
            <a:r>
              <a:rPr lang="en-US" sz="2800" b="1" u="sng" dirty="0"/>
              <a:t>for Every Trade</a:t>
            </a:r>
            <a:endParaRPr lang="en-US" sz="2800" b="1" u="sng" dirty="0">
              <a:solidFill>
                <a:srgbClr val="FF0000"/>
              </a:solidFill>
            </a:endParaRPr>
          </a:p>
        </p:txBody>
      </p:sp>
      <p:sp>
        <p:nvSpPr>
          <p:cNvPr id="3" name="Content Placeholder 2"/>
          <p:cNvSpPr>
            <a:spLocks noGrp="1"/>
          </p:cNvSpPr>
          <p:nvPr>
            <p:ph idx="1"/>
          </p:nvPr>
        </p:nvSpPr>
        <p:spPr>
          <a:xfrm>
            <a:off x="549275" y="1943099"/>
            <a:ext cx="8042276" cy="4000501"/>
          </a:xfrm>
        </p:spPr>
        <p:txBody>
          <a:bodyPr/>
          <a:lstStyle/>
          <a:p>
            <a:r>
              <a:rPr lang="en-US" b="1" dirty="0">
                <a:solidFill>
                  <a:srgbClr val="595959"/>
                </a:solidFill>
              </a:rPr>
              <a:t>Do I have any advantage over the other guy?</a:t>
            </a:r>
          </a:p>
          <a:p>
            <a:r>
              <a:rPr lang="en-US" b="1" dirty="0">
                <a:solidFill>
                  <a:srgbClr val="595959"/>
                </a:solidFill>
              </a:rPr>
              <a:t>Am I smarter than the other guy?</a:t>
            </a:r>
          </a:p>
          <a:p>
            <a:r>
              <a:rPr lang="en-US" b="1" dirty="0">
                <a:solidFill>
                  <a:srgbClr val="595959"/>
                </a:solidFill>
              </a:rPr>
              <a:t>Do I have access to better data?</a:t>
            </a:r>
          </a:p>
          <a:p>
            <a:r>
              <a:rPr lang="en-US" b="1" dirty="0">
                <a:solidFill>
                  <a:srgbClr val="595959"/>
                </a:solidFill>
              </a:rPr>
              <a:t>Do I have better resources for research?</a:t>
            </a:r>
          </a:p>
          <a:p>
            <a:r>
              <a:rPr lang="en-US" b="1" dirty="0">
                <a:solidFill>
                  <a:srgbClr val="595959"/>
                </a:solidFill>
              </a:rPr>
              <a:t>Am I feeling lucky today?</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68300"/>
            <a:ext cx="8042276" cy="1076232"/>
          </a:xfrm>
        </p:spPr>
        <p:txBody>
          <a:bodyPr/>
          <a:lstStyle/>
          <a:p>
            <a:pPr algn="l"/>
            <a:r>
              <a:rPr lang="en-US" sz="2400" b="1" dirty="0"/>
              <a:t>Silicon Valley Chapter</a:t>
            </a:r>
            <a:br>
              <a:rPr lang="en-US" sz="2400" b="1" dirty="0"/>
            </a:br>
            <a:r>
              <a:rPr lang="en-US" sz="2400" b="1" u="sng" dirty="0"/>
              <a:t>American Association of Individual Investors</a:t>
            </a:r>
            <a:endParaRPr lang="en-US" sz="2400" dirty="0"/>
          </a:p>
        </p:txBody>
      </p:sp>
      <p:sp>
        <p:nvSpPr>
          <p:cNvPr id="3" name="Content Placeholder 2"/>
          <p:cNvSpPr>
            <a:spLocks noGrp="1"/>
          </p:cNvSpPr>
          <p:nvPr>
            <p:ph idx="1"/>
          </p:nvPr>
        </p:nvSpPr>
        <p:spPr>
          <a:xfrm>
            <a:off x="381000" y="1600200"/>
            <a:ext cx="8507505" cy="4675467"/>
          </a:xfrm>
        </p:spPr>
        <p:txBody>
          <a:bodyPr>
            <a:normAutofit/>
          </a:bodyPr>
          <a:lstStyle/>
          <a:p>
            <a:pPr>
              <a:buNone/>
            </a:pPr>
            <a:r>
              <a:rPr lang="en-US" sz="2595" b="1" dirty="0"/>
              <a:t>Please check us out!</a:t>
            </a:r>
          </a:p>
          <a:p>
            <a:r>
              <a:rPr lang="en-US" sz="2000" b="1" dirty="0"/>
              <a:t>Chapter website: </a:t>
            </a:r>
            <a:r>
              <a:rPr lang="en-US" sz="2000" b="1" dirty="0">
                <a:hlinkClick r:id="rId2"/>
              </a:rPr>
              <a:t>www.siliconvalleyaaii.org </a:t>
            </a:r>
            <a:endParaRPr lang="en-US" sz="2000" b="1" dirty="0"/>
          </a:p>
          <a:p>
            <a:r>
              <a:rPr lang="en-US" sz="2000" b="1" dirty="0"/>
              <a:t>Meetups: </a:t>
            </a:r>
            <a:r>
              <a:rPr lang="en-US" sz="2000" b="1" dirty="0">
                <a:hlinkClick r:id="rId3"/>
              </a:rPr>
              <a:t>www.meetup.com/AAII-Silicon-Valley-Meetup</a:t>
            </a:r>
            <a:endParaRPr lang="en-US" sz="2000" b="1" dirty="0"/>
          </a:p>
          <a:p>
            <a:r>
              <a:rPr lang="en-US" sz="2000" b="1" dirty="0"/>
              <a:t>Facebook: </a:t>
            </a:r>
            <a:r>
              <a:rPr lang="en-US" sz="2000" b="1" dirty="0">
                <a:hlinkClick r:id="rId4"/>
              </a:rPr>
              <a:t>www.facebook.com/sv.aa</a:t>
            </a:r>
            <a:endParaRPr lang="en-US" sz="2000" b="1" dirty="0"/>
          </a:p>
          <a:p>
            <a:r>
              <a:rPr lang="en-US" sz="2000" b="1" dirty="0"/>
              <a:t>Slides and Recordings </a:t>
            </a:r>
          </a:p>
          <a:p>
            <a:pPr>
              <a:buNone/>
            </a:pPr>
            <a:r>
              <a:rPr lang="en-US" sz="2000" b="1" dirty="0"/>
              <a:t>      </a:t>
            </a:r>
            <a:r>
              <a:rPr lang="en-US" sz="2000" b="1" dirty="0">
                <a:hlinkClick r:id="rId5"/>
              </a:rPr>
              <a:t>www.siliconvalleyaaii.org/financialplanning/</a:t>
            </a:r>
            <a:endParaRPr lang="en-US" sz="2000" b="1" dirty="0"/>
          </a:p>
          <a:p>
            <a:r>
              <a:rPr lang="en-US" sz="2000" b="1" dirty="0"/>
              <a:t>AAII National website: </a:t>
            </a:r>
            <a:r>
              <a:rPr lang="en-US" sz="2000" b="1" dirty="0">
                <a:hlinkClick r:id="rId6"/>
              </a:rPr>
              <a:t>www.aaii.com</a:t>
            </a:r>
            <a:endParaRPr lang="en-US" sz="2000" b="1" dirty="0"/>
          </a:p>
          <a:p>
            <a:r>
              <a:rPr lang="en-US" sz="2000" b="1" dirty="0"/>
              <a:t>My email address: dstikes.svaaii@gmail.com</a:t>
            </a:r>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71924"/>
          </a:xfrm>
        </p:spPr>
        <p:txBody>
          <a:bodyPr/>
          <a:lstStyle/>
          <a:p>
            <a:pPr algn="l"/>
            <a:r>
              <a:rPr lang="en-US" sz="2800" b="1" u="sng" dirty="0"/>
              <a:t>Consider Both Sides of The Trade</a:t>
            </a:r>
            <a:endParaRPr lang="en-US" sz="2800" b="1" u="sng" dirty="0">
              <a:solidFill>
                <a:srgbClr val="FF0000"/>
              </a:solidFill>
            </a:endParaRPr>
          </a:p>
        </p:txBody>
      </p:sp>
      <p:sp>
        <p:nvSpPr>
          <p:cNvPr id="3" name="Content Placeholder 2"/>
          <p:cNvSpPr>
            <a:spLocks noGrp="1"/>
          </p:cNvSpPr>
          <p:nvPr>
            <p:ph idx="1"/>
          </p:nvPr>
        </p:nvSpPr>
        <p:spPr>
          <a:xfrm>
            <a:off x="549275" y="1320800"/>
            <a:ext cx="8042276" cy="4954868"/>
          </a:xfrm>
        </p:spPr>
        <p:txBody>
          <a:bodyPr>
            <a:normAutofit fontScale="92500" lnSpcReduction="20000"/>
          </a:bodyPr>
          <a:lstStyle/>
          <a:p>
            <a:r>
              <a:rPr lang="en-US" sz="2595" b="1" dirty="0">
                <a:solidFill>
                  <a:srgbClr val="595959"/>
                </a:solidFill>
              </a:rPr>
              <a:t>Who is on the other side of the transaction?</a:t>
            </a:r>
          </a:p>
          <a:p>
            <a:pPr lvl="1">
              <a:buNone/>
            </a:pPr>
            <a:r>
              <a:rPr lang="en-US" b="1" dirty="0">
                <a:solidFill>
                  <a:srgbClr val="595959"/>
                </a:solidFill>
              </a:rPr>
              <a:t>	Pension plans, Endowment plans</a:t>
            </a:r>
          </a:p>
          <a:p>
            <a:pPr lvl="1">
              <a:buNone/>
            </a:pPr>
            <a:r>
              <a:rPr lang="en-US" b="1" dirty="0">
                <a:solidFill>
                  <a:srgbClr val="595959"/>
                </a:solidFill>
              </a:rPr>
              <a:t>	Mutual funds, Exchange traded funds</a:t>
            </a:r>
          </a:p>
          <a:p>
            <a:pPr lvl="1">
              <a:buNone/>
            </a:pPr>
            <a:r>
              <a:rPr lang="en-US" b="1" dirty="0">
                <a:solidFill>
                  <a:srgbClr val="595959"/>
                </a:solidFill>
              </a:rPr>
              <a:t>	Individual investors:	Smart</a:t>
            </a:r>
          </a:p>
          <a:p>
            <a:pPr lvl="1">
              <a:buNone/>
            </a:pPr>
            <a:r>
              <a:rPr lang="en-US" b="1" dirty="0">
                <a:solidFill>
                  <a:srgbClr val="595959"/>
                </a:solidFill>
              </a:rPr>
              <a:t>					Not so smart</a:t>
            </a:r>
          </a:p>
          <a:p>
            <a:r>
              <a:rPr lang="en-US" sz="2595" b="1" dirty="0">
                <a:solidFill>
                  <a:srgbClr val="595959"/>
                </a:solidFill>
              </a:rPr>
              <a:t>Asymmetric information risk</a:t>
            </a:r>
          </a:p>
          <a:p>
            <a:pPr lvl="1"/>
            <a:r>
              <a:rPr lang="en-US" b="1" dirty="0">
                <a:solidFill>
                  <a:srgbClr val="595959"/>
                </a:solidFill>
              </a:rPr>
              <a:t>Probability that an institutional investor on the other end of a trade knows something you don’t know</a:t>
            </a:r>
          </a:p>
          <a:p>
            <a:pPr lvl="1"/>
            <a:r>
              <a:rPr lang="en-US" b="1" dirty="0">
                <a:solidFill>
                  <a:srgbClr val="595959"/>
                </a:solidFill>
              </a:rPr>
              <a:t>How much would you bet on a tennis match if your opponent was a full time professional?  Charlie Ellis</a:t>
            </a:r>
          </a:p>
          <a:p>
            <a:r>
              <a:rPr lang="en-US" sz="2595" b="1" dirty="0">
                <a:solidFill>
                  <a:srgbClr val="595959"/>
                </a:solidFill>
              </a:rPr>
              <a:t>What is the probability of your trade proving to be a winning one?</a:t>
            </a:r>
          </a:p>
          <a:p>
            <a:pPr lvl="1"/>
            <a:r>
              <a:rPr lang="en-US" b="1" dirty="0">
                <a:solidFill>
                  <a:srgbClr val="595959"/>
                </a:solidFill>
              </a:rPr>
              <a:t>Are there enough “not so smart” investors to take the other side of your trade?</a:t>
            </a:r>
            <a:endParaRPr lang="en-US" sz="2362" b="1" dirty="0">
              <a:solidFill>
                <a:srgbClr val="595959"/>
              </a:solidFill>
            </a:endParaRPr>
          </a:p>
          <a:p>
            <a:pPr lvl="1">
              <a:buNone/>
            </a:pPr>
            <a:endParaRPr lang="en-US" b="1" dirty="0">
              <a:solidFill>
                <a:srgbClr val="595959"/>
              </a:solidFill>
            </a:endParaRP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17500"/>
            <a:ext cx="8042276" cy="800100"/>
          </a:xfrm>
        </p:spPr>
        <p:txBody>
          <a:bodyPr/>
          <a:lstStyle/>
          <a:p>
            <a:pPr algn="l"/>
            <a:r>
              <a:rPr lang="en-US" sz="2800" b="1" u="sng" dirty="0"/>
              <a:t>The Frustrating Law of Active Management</a:t>
            </a:r>
          </a:p>
        </p:txBody>
      </p:sp>
      <p:sp>
        <p:nvSpPr>
          <p:cNvPr id="3" name="Content Placeholder 2"/>
          <p:cNvSpPr>
            <a:spLocks noGrp="1"/>
          </p:cNvSpPr>
          <p:nvPr>
            <p:ph idx="1"/>
          </p:nvPr>
        </p:nvSpPr>
        <p:spPr>
          <a:xfrm>
            <a:off x="549275" y="1422400"/>
            <a:ext cx="8042276" cy="4853268"/>
          </a:xfrm>
        </p:spPr>
        <p:txBody>
          <a:bodyPr>
            <a:normAutofit/>
          </a:bodyPr>
          <a:lstStyle/>
          <a:p>
            <a:r>
              <a:rPr lang="en-US" b="1" dirty="0"/>
              <a:t>“For any disciplined investment approach to outperform over the long run, it must experience periods of underperformance in the short run”</a:t>
            </a:r>
          </a:p>
          <a:p>
            <a:pPr algn="r">
              <a:buNone/>
            </a:pPr>
            <a:r>
              <a:rPr lang="en-US" sz="2000" b="1" dirty="0"/>
              <a:t>Hoffstein and Siebers, 2017</a:t>
            </a:r>
          </a:p>
          <a:p>
            <a:r>
              <a:rPr lang="en-US" b="1" dirty="0"/>
              <a:t>In practice:</a:t>
            </a:r>
          </a:p>
          <a:p>
            <a:pPr lvl="1"/>
            <a:r>
              <a:rPr lang="en-US" sz="2000" b="1" dirty="0"/>
              <a:t>For a strategy to outperform in the long run,  it must underperform in the short run causing the weak hands to fold, and pass alpha to those who hold.</a:t>
            </a:r>
          </a:p>
          <a:p>
            <a:pPr lvl="1"/>
            <a:r>
              <a:rPr lang="en-US" sz="2000" b="1" dirty="0"/>
              <a:t>Even if we do everything right, we still have to underperform from time to time.</a:t>
            </a:r>
          </a:p>
          <a:p>
            <a:pPr lvl="1"/>
            <a:r>
              <a:rPr lang="en-US" sz="2000" b="1" dirty="0"/>
              <a:t>Applies to all publicly known strategies</a:t>
            </a:r>
          </a:p>
          <a:p>
            <a:pPr>
              <a:buNone/>
            </a:pPr>
            <a:endParaRPr lang="en-US" sz="2162" b="1"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35424"/>
          </a:xfrm>
        </p:spPr>
        <p:txBody>
          <a:bodyPr/>
          <a:lstStyle/>
          <a:p>
            <a:pPr algn="l"/>
            <a:r>
              <a:rPr lang="en-US" sz="2800" b="1" u="sng" dirty="0"/>
              <a:t>A Paradox</a:t>
            </a:r>
            <a:endParaRPr lang="en-US" sz="2800" b="1" u="sng" dirty="0">
              <a:solidFill>
                <a:srgbClr val="FF0000"/>
              </a:solidFill>
            </a:endParaRPr>
          </a:p>
        </p:txBody>
      </p:sp>
      <p:sp>
        <p:nvSpPr>
          <p:cNvPr id="3" name="Content Placeholder 2"/>
          <p:cNvSpPr>
            <a:spLocks noGrp="1"/>
          </p:cNvSpPr>
          <p:nvPr>
            <p:ph idx="1"/>
          </p:nvPr>
        </p:nvSpPr>
        <p:spPr/>
        <p:txBody>
          <a:bodyPr/>
          <a:lstStyle/>
          <a:p>
            <a:r>
              <a:rPr lang="en-US" b="1" dirty="0"/>
              <a:t>If a passive strategy is low cost and efficient, why would anyone follow an active strategy?</a:t>
            </a:r>
          </a:p>
          <a:p>
            <a:pPr lvl="1">
              <a:buNone/>
            </a:pPr>
            <a:r>
              <a:rPr lang="en-US" sz="2400" b="1" dirty="0"/>
              <a:t>Why not just accept a free ride?</a:t>
            </a:r>
          </a:p>
          <a:p>
            <a:r>
              <a:rPr lang="en-US" b="1" dirty="0"/>
              <a:t>But if everyone adopts a passive strategy, and no one does any security analysis, what brings about the efficiency of the market?</a:t>
            </a:r>
          </a:p>
          <a:p>
            <a:r>
              <a:rPr lang="en-US" b="1" dirty="0"/>
              <a:t>Active investors: Keep up the good work!</a:t>
            </a:r>
          </a:p>
          <a:p>
            <a:pPr lvl="1">
              <a:buNone/>
            </a:pPr>
            <a:r>
              <a:rPr lang="en-US" b="1" dirty="0"/>
              <a:t>  	We need you to continue your analysis, and trading amongst yourselves, to maintain an efficient market.</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84624"/>
          </a:xfrm>
        </p:spPr>
        <p:txBody>
          <a:bodyPr/>
          <a:lstStyle/>
          <a:p>
            <a:pPr algn="l"/>
            <a:r>
              <a:rPr lang="en-US" sz="2800" b="1" u="sng" dirty="0"/>
              <a:t>What about History?</a:t>
            </a:r>
            <a:endParaRPr lang="en-US" sz="2800" b="1" u="sng" dirty="0">
              <a:solidFill>
                <a:srgbClr val="FF0000"/>
              </a:solidFill>
            </a:endParaRPr>
          </a:p>
        </p:txBody>
      </p:sp>
      <p:sp>
        <p:nvSpPr>
          <p:cNvPr id="3" name="Content Placeholder 2"/>
          <p:cNvSpPr>
            <a:spLocks noGrp="1"/>
          </p:cNvSpPr>
          <p:nvPr>
            <p:ph idx="1"/>
          </p:nvPr>
        </p:nvSpPr>
        <p:spPr>
          <a:xfrm>
            <a:off x="549275" y="1308100"/>
            <a:ext cx="8042276" cy="5092700"/>
          </a:xfrm>
        </p:spPr>
        <p:txBody>
          <a:bodyPr>
            <a:noAutofit/>
          </a:bodyPr>
          <a:lstStyle/>
          <a:p>
            <a:r>
              <a:rPr lang="en-US" sz="2200" b="1" dirty="0"/>
              <a:t>Beware back-test data and data mining </a:t>
            </a:r>
          </a:p>
          <a:p>
            <a:pPr lvl="1"/>
            <a:r>
              <a:rPr lang="en-US" sz="2000" b="1" dirty="0"/>
              <a:t>Beware of survivor bias in data</a:t>
            </a:r>
            <a:endParaRPr lang="en-US" sz="2000" dirty="0"/>
          </a:p>
          <a:p>
            <a:r>
              <a:rPr lang="en-US" sz="2200" b="1" dirty="0"/>
              <a:t>Be aware of mean reversion</a:t>
            </a:r>
          </a:p>
          <a:p>
            <a:r>
              <a:rPr lang="en-US" sz="2200" b="1" dirty="0"/>
              <a:t>With hindsight its easy to find actively managed funds that have outperformed the market in the past</a:t>
            </a:r>
          </a:p>
          <a:p>
            <a:r>
              <a:rPr lang="en-US" sz="2200" b="1" dirty="0"/>
              <a:t>The challenge is to identify them going forward and to recognize quickly when they fail to outperform</a:t>
            </a:r>
          </a:p>
          <a:p>
            <a:r>
              <a:rPr lang="en-US" sz="2200" b="1" dirty="0"/>
              <a:t>“All strategies work until they don’t work”</a:t>
            </a:r>
          </a:p>
          <a:p>
            <a:pPr lvl="1"/>
            <a:r>
              <a:rPr lang="en-US" sz="2000" b="1" dirty="0"/>
              <a:t>By the time you’ve figured out it’s time to switch to a new strategy it’s too late</a:t>
            </a:r>
          </a:p>
          <a:p>
            <a:r>
              <a:rPr lang="en-US" sz="2200" b="1" dirty="0"/>
              <a:t>“There are lies, damn lies, and statistics!”  Be careful!</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35424"/>
          </a:xfrm>
        </p:spPr>
        <p:txBody>
          <a:bodyPr/>
          <a:lstStyle/>
          <a:p>
            <a:pPr algn="l"/>
            <a:r>
              <a:rPr lang="en-US" sz="2800" b="1" u="sng" dirty="0"/>
              <a:t>Opinions on Predicting the Future</a:t>
            </a:r>
            <a:endParaRPr lang="en-US" sz="2800" dirty="0">
              <a:solidFill>
                <a:srgbClr val="FF0000"/>
              </a:solidFill>
            </a:endParaRPr>
          </a:p>
        </p:txBody>
      </p:sp>
      <p:sp>
        <p:nvSpPr>
          <p:cNvPr id="3" name="Content Placeholder 2"/>
          <p:cNvSpPr>
            <a:spLocks noGrp="1"/>
          </p:cNvSpPr>
          <p:nvPr>
            <p:ph idx="1"/>
          </p:nvPr>
        </p:nvSpPr>
        <p:spPr/>
        <p:txBody>
          <a:bodyPr>
            <a:normAutofit/>
          </a:bodyPr>
          <a:lstStyle/>
          <a:p>
            <a:r>
              <a:rPr lang="en-US" b="1" dirty="0"/>
              <a:t>Past performance is no guide to future returns.</a:t>
            </a:r>
            <a:endParaRPr lang="en-US" sz="2000" b="1" dirty="0"/>
          </a:p>
          <a:p>
            <a:r>
              <a:rPr lang="en-US" b="1" dirty="0"/>
              <a:t>To beat the market you have to be able to predict the future</a:t>
            </a:r>
            <a:r>
              <a:rPr lang="en-US" sz="2000" b="1" dirty="0"/>
              <a:t>.  (Harry Domash opinion)</a:t>
            </a:r>
          </a:p>
          <a:p>
            <a:r>
              <a:rPr lang="en-US" b="1" dirty="0"/>
              <a:t>To beat the market you have to predict the future better than everyone else</a:t>
            </a:r>
            <a:r>
              <a:rPr lang="en-US" sz="2000" b="1" dirty="0"/>
              <a:t>.  (Fred Smith opinion)</a:t>
            </a:r>
          </a:p>
          <a:p>
            <a:pPr lvl="1">
              <a:buNone/>
            </a:pPr>
            <a:r>
              <a:rPr lang="en-US" b="1" dirty="0"/>
              <a:t>	If you predict the same future as everyone else you get the same market returns as everyone else.</a:t>
            </a:r>
          </a:p>
          <a:p>
            <a:r>
              <a:rPr lang="en-US" b="1" dirty="0"/>
              <a:t>We can’t predict the future, but we can prepare for it.  </a:t>
            </a:r>
            <a:r>
              <a:rPr lang="en-US" sz="2000" b="1" dirty="0"/>
              <a:t>(Fred Smith opinion)</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u="sng" dirty="0"/>
              <a:t>Fred’s Folly (opinion)</a:t>
            </a:r>
            <a:endParaRPr lang="en-US" sz="2800" b="1" u="sng" dirty="0">
              <a:solidFill>
                <a:srgbClr val="FF0000"/>
              </a:solidFill>
            </a:endParaRPr>
          </a:p>
        </p:txBody>
      </p:sp>
      <p:sp>
        <p:nvSpPr>
          <p:cNvPr id="3" name="Content Placeholder 2"/>
          <p:cNvSpPr>
            <a:spLocks noGrp="1"/>
          </p:cNvSpPr>
          <p:nvPr>
            <p:ph idx="1"/>
          </p:nvPr>
        </p:nvSpPr>
        <p:spPr>
          <a:xfrm>
            <a:off x="549275" y="2006599"/>
            <a:ext cx="8042276" cy="3937001"/>
          </a:xfrm>
        </p:spPr>
        <p:txBody>
          <a:bodyPr/>
          <a:lstStyle/>
          <a:p>
            <a:r>
              <a:rPr lang="en-US" b="1" dirty="0"/>
              <a:t>All successful investing strategies lead to comparable long-term risk adjusted returns.</a:t>
            </a:r>
          </a:p>
          <a:p>
            <a:r>
              <a:rPr lang="en-US" b="1" dirty="0"/>
              <a:t>Building a diversified portfolio of cheap index funds is a successful long-term strategy giving the market return.</a:t>
            </a:r>
          </a:p>
          <a:p>
            <a:r>
              <a:rPr lang="en-US" b="1" dirty="0"/>
              <a:t>Therefore all successful long-term strategies lead to the market return, including active strategies.</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124324"/>
          </a:xfrm>
        </p:spPr>
        <p:txBody>
          <a:bodyPr/>
          <a:lstStyle/>
          <a:p>
            <a:pPr algn="l"/>
            <a:r>
              <a:rPr lang="en-US" sz="2800" b="1" u="sng" dirty="0"/>
              <a:t>A Perspective on Pension Funds</a:t>
            </a:r>
            <a:endParaRPr lang="en-US" sz="2800" b="1" u="sng" dirty="0">
              <a:solidFill>
                <a:srgbClr val="FF0000"/>
              </a:solidFill>
            </a:endParaRPr>
          </a:p>
        </p:txBody>
      </p:sp>
      <p:sp>
        <p:nvSpPr>
          <p:cNvPr id="3" name="Content Placeholder 2"/>
          <p:cNvSpPr>
            <a:spLocks noGrp="1"/>
          </p:cNvSpPr>
          <p:nvPr>
            <p:ph idx="1"/>
          </p:nvPr>
        </p:nvSpPr>
        <p:spPr>
          <a:xfrm>
            <a:off x="549275" y="1638301"/>
            <a:ext cx="8042276" cy="4637368"/>
          </a:xfrm>
        </p:spPr>
        <p:txBody>
          <a:bodyPr>
            <a:normAutofit/>
          </a:bodyPr>
          <a:lstStyle/>
          <a:p>
            <a:r>
              <a:rPr lang="en-US" b="1" dirty="0"/>
              <a:t>US state and local government funds</a:t>
            </a:r>
          </a:p>
          <a:p>
            <a:pPr lvl="1">
              <a:buNone/>
            </a:pPr>
            <a:r>
              <a:rPr lang="en-US" sz="2400" b="1" dirty="0"/>
              <a:t>	Go anywhere diversified portfolios including hedge funds, private equity, etc.</a:t>
            </a:r>
          </a:p>
          <a:p>
            <a:r>
              <a:rPr lang="en-US" b="1" dirty="0"/>
              <a:t>Average returns for past 20 years:	7% pa</a:t>
            </a:r>
          </a:p>
          <a:p>
            <a:pPr lvl="1">
              <a:buNone/>
            </a:pPr>
            <a:r>
              <a:rPr lang="en-US" sz="2400" b="1" dirty="0"/>
              <a:t>		      Projected future returns: 	6%</a:t>
            </a:r>
          </a:p>
          <a:p>
            <a:r>
              <a:rPr lang="en-US" b="1" dirty="0"/>
              <a:t>CALPERS 6/2022-6/2023 net return 5.85%</a:t>
            </a:r>
          </a:p>
          <a:p>
            <a:r>
              <a:rPr lang="en-US" b="1" dirty="0"/>
              <a:t>Many pension funds, including CALPERS, are switching significant portions of their portfolios to passive index management.</a:t>
            </a:r>
          </a:p>
          <a:p>
            <a:pPr marL="349250" lvl="1" indent="-349250">
              <a:spcBef>
                <a:spcPts val="2000"/>
              </a:spcBef>
              <a:buClr>
                <a:schemeClr val="accent1">
                  <a:lumMod val="60000"/>
                  <a:lumOff val="40000"/>
                </a:schemeClr>
              </a:buClr>
              <a:buNone/>
            </a:pPr>
            <a:endParaRPr lang="en-US" sz="2000" b="1" dirty="0"/>
          </a:p>
          <a:p>
            <a:endParaRPr lang="en-US" b="1" dirty="0"/>
          </a:p>
          <a:p>
            <a:endParaRPr lang="en-US" b="1"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u="sng" dirty="0"/>
              <a:t>Who Should Be an Active Investor?</a:t>
            </a:r>
            <a:endParaRPr lang="en-US" sz="2800" b="1" u="sng" dirty="0">
              <a:solidFill>
                <a:srgbClr val="FF0000"/>
              </a:solidFill>
            </a:endParaRPr>
          </a:p>
        </p:txBody>
      </p:sp>
      <p:sp>
        <p:nvSpPr>
          <p:cNvPr id="3" name="Content Placeholder 2"/>
          <p:cNvSpPr>
            <a:spLocks noGrp="1"/>
          </p:cNvSpPr>
          <p:nvPr>
            <p:ph idx="1"/>
          </p:nvPr>
        </p:nvSpPr>
        <p:spPr/>
        <p:txBody>
          <a:bodyPr/>
          <a:lstStyle/>
          <a:p>
            <a:r>
              <a:rPr lang="en-US" b="1" dirty="0"/>
              <a:t>You should consider being an active investor if …</a:t>
            </a:r>
          </a:p>
          <a:p>
            <a:pPr lvl="1"/>
            <a:r>
              <a:rPr lang="en-US" b="1" dirty="0"/>
              <a:t>You are smarter than the average investor, including the professionals</a:t>
            </a:r>
          </a:p>
          <a:p>
            <a:pPr lvl="1"/>
            <a:r>
              <a:rPr lang="en-US" b="1" dirty="0"/>
              <a:t>You have access to better data, better tools, other resources</a:t>
            </a:r>
          </a:p>
          <a:p>
            <a:pPr lvl="1"/>
            <a:r>
              <a:rPr lang="en-US" b="1" dirty="0"/>
              <a:t>You are prepared for the inevitable periods of underperformance</a:t>
            </a:r>
          </a:p>
          <a:p>
            <a:pPr lvl="1"/>
            <a:r>
              <a:rPr lang="en-US" b="1" dirty="0"/>
              <a:t>You enjoy the challenge</a:t>
            </a:r>
          </a:p>
          <a:p>
            <a:pPr lvl="1"/>
            <a:r>
              <a:rPr lang="en-US" b="1" dirty="0"/>
              <a:t>You don’t mind giving up weekends</a:t>
            </a:r>
          </a:p>
          <a:p>
            <a:pPr lvl="1"/>
            <a:r>
              <a:rPr lang="en-US" b="1" dirty="0"/>
              <a:t>You consider yourself luckier than most</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84624"/>
          </a:xfrm>
        </p:spPr>
        <p:txBody>
          <a:bodyPr/>
          <a:lstStyle/>
          <a:p>
            <a:pPr algn="l"/>
            <a:r>
              <a:rPr lang="en-US" sz="2800" b="1" u="sng" dirty="0"/>
              <a:t>Who should be a Passive Investor?</a:t>
            </a:r>
            <a:endParaRPr lang="en-US" sz="2800" b="1" u="sng" dirty="0">
              <a:solidFill>
                <a:srgbClr val="FF0000"/>
              </a:solidFill>
            </a:endParaRPr>
          </a:p>
        </p:txBody>
      </p:sp>
      <p:sp>
        <p:nvSpPr>
          <p:cNvPr id="3" name="Content Placeholder 2"/>
          <p:cNvSpPr>
            <a:spLocks noGrp="1"/>
          </p:cNvSpPr>
          <p:nvPr>
            <p:ph idx="1"/>
          </p:nvPr>
        </p:nvSpPr>
        <p:spPr>
          <a:xfrm>
            <a:off x="549275" y="1282700"/>
            <a:ext cx="8042276" cy="4660901"/>
          </a:xfrm>
        </p:spPr>
        <p:txBody>
          <a:bodyPr>
            <a:normAutofit lnSpcReduction="10000"/>
          </a:bodyPr>
          <a:lstStyle/>
          <a:p>
            <a:r>
              <a:rPr lang="en-US" b="1" dirty="0"/>
              <a:t>You should consider being a passive investor if …</a:t>
            </a:r>
          </a:p>
          <a:p>
            <a:pPr lvl="1"/>
            <a:r>
              <a:rPr lang="en-US" b="1" dirty="0"/>
              <a:t>You are comfortable earning the market return</a:t>
            </a:r>
          </a:p>
          <a:p>
            <a:pPr lvl="1"/>
            <a:r>
              <a:rPr lang="en-US" b="1" dirty="0"/>
              <a:t>You are happy knowing that your strategy beats about two-thirds of all other investors</a:t>
            </a:r>
          </a:p>
          <a:p>
            <a:pPr lvl="1"/>
            <a:r>
              <a:rPr lang="en-US" b="1" dirty="0"/>
              <a:t>You can stay-the-course in spite of occasional major downturns </a:t>
            </a:r>
          </a:p>
          <a:p>
            <a:pPr lvl="1"/>
            <a:r>
              <a:rPr lang="en-US" b="1" dirty="0"/>
              <a:t>You enjoy spending your weekends fishing rather than sitting in front of a computer</a:t>
            </a:r>
          </a:p>
          <a:p>
            <a:pPr lvl="1"/>
            <a:r>
              <a:rPr lang="en-US" b="1" dirty="0"/>
              <a:t>You like to know that you can relax on safari for a month without worrying about what the market is doing</a:t>
            </a:r>
          </a:p>
          <a:p>
            <a:pPr lvl="1" algn="ctr">
              <a:buNone/>
            </a:pPr>
            <a:r>
              <a:rPr lang="en-US" b="1" dirty="0"/>
              <a:t>T</a:t>
            </a:r>
            <a:r>
              <a:rPr lang="en-US" sz="2400" b="1" dirty="0"/>
              <a:t>h</a:t>
            </a:r>
            <a:r>
              <a:rPr lang="en-US" sz="2800" b="1" dirty="0"/>
              <a:t>i</a:t>
            </a:r>
            <a:r>
              <a:rPr lang="en-US" sz="3200" b="1" dirty="0"/>
              <a:t>n</a:t>
            </a:r>
            <a:r>
              <a:rPr lang="en-US" sz="3600" b="1" dirty="0"/>
              <a:t>k</a:t>
            </a:r>
            <a:r>
              <a:rPr lang="en-US" b="1" dirty="0"/>
              <a:t>    </a:t>
            </a:r>
            <a:r>
              <a:rPr lang="en-US" sz="4400" b="1" dirty="0"/>
              <a:t>B</a:t>
            </a:r>
            <a:r>
              <a:rPr lang="en-US" b="1" dirty="0"/>
              <a:t>oring </a:t>
            </a:r>
            <a:r>
              <a:rPr lang="en-US" sz="4400" b="1" dirty="0"/>
              <a:t>I</a:t>
            </a:r>
            <a:r>
              <a:rPr lang="en-US" b="1" dirty="0"/>
              <a:t>s </a:t>
            </a:r>
            <a:r>
              <a:rPr lang="en-US" sz="4400" b="1" dirty="0"/>
              <a:t>G</a:t>
            </a:r>
            <a:r>
              <a:rPr lang="en-US" b="1" dirty="0"/>
              <a:t>ood</a:t>
            </a:r>
          </a:p>
          <a:p>
            <a:pPr lvl="1">
              <a:buNone/>
            </a:pPr>
            <a:endParaRPr lang="en-US" b="1"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u="sng" dirty="0"/>
              <a:t>For Those Who Can’t Decide</a:t>
            </a:r>
            <a:endParaRPr lang="en-US" sz="2800" b="1" u="sng" dirty="0">
              <a:solidFill>
                <a:srgbClr val="FF0000"/>
              </a:solidFill>
            </a:endParaRPr>
          </a:p>
        </p:txBody>
      </p:sp>
      <p:sp>
        <p:nvSpPr>
          <p:cNvPr id="3" name="Content Placeholder 2"/>
          <p:cNvSpPr>
            <a:spLocks noGrp="1"/>
          </p:cNvSpPr>
          <p:nvPr>
            <p:ph idx="1"/>
          </p:nvPr>
        </p:nvSpPr>
        <p:spPr>
          <a:xfrm>
            <a:off x="549275" y="1955799"/>
            <a:ext cx="8042276" cy="3987801"/>
          </a:xfrm>
        </p:spPr>
        <p:txBody>
          <a:bodyPr/>
          <a:lstStyle/>
          <a:p>
            <a:r>
              <a:rPr lang="en-US" b="1" dirty="0"/>
              <a:t>How about a “Core and Explore” compromise?</a:t>
            </a:r>
          </a:p>
          <a:p>
            <a:r>
              <a:rPr lang="en-US" b="1" dirty="0"/>
              <a:t>Core: </a:t>
            </a:r>
          </a:p>
          <a:p>
            <a:pPr lvl="1"/>
            <a:r>
              <a:rPr lang="en-US" b="1" dirty="0"/>
              <a:t>Use passive index strategy for 80% of portfolio</a:t>
            </a:r>
          </a:p>
          <a:p>
            <a:r>
              <a:rPr lang="en-US" b="1" dirty="0"/>
              <a:t>Satellite:</a:t>
            </a:r>
          </a:p>
          <a:p>
            <a:pPr lvl="1"/>
            <a:r>
              <a:rPr lang="en-US" b="1" dirty="0"/>
              <a:t>Use active strategy for remaining 20% of portfolio</a:t>
            </a:r>
          </a:p>
          <a:p>
            <a:pPr lvl="1"/>
            <a:r>
              <a:rPr lang="en-US" b="1" dirty="0"/>
              <a:t>Important to keep costs down</a:t>
            </a:r>
          </a:p>
          <a:p>
            <a:pPr lvl="1"/>
            <a:r>
              <a:rPr lang="en-US" b="1" dirty="0"/>
              <a:t>Track the long-term performance of both sections carefully</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t>Our Next Event</a:t>
            </a:r>
            <a:br>
              <a:rPr lang="en-US" sz="2800" b="1" u="sng" dirty="0"/>
            </a:br>
            <a:r>
              <a:rPr lang="en-US" sz="2800" b="1" u="sng" dirty="0"/>
              <a:t>and Special Interest Group Webcasts</a:t>
            </a:r>
            <a:endParaRPr lang="en-US" sz="2800" dirty="0"/>
          </a:p>
        </p:txBody>
      </p:sp>
      <p:sp>
        <p:nvSpPr>
          <p:cNvPr id="3" name="Content Placeholder 2"/>
          <p:cNvSpPr>
            <a:spLocks noGrp="1"/>
          </p:cNvSpPr>
          <p:nvPr>
            <p:ph idx="1"/>
          </p:nvPr>
        </p:nvSpPr>
        <p:spPr/>
        <p:txBody>
          <a:bodyPr>
            <a:normAutofit lnSpcReduction="10000"/>
          </a:bodyPr>
          <a:lstStyle/>
          <a:p>
            <a:r>
              <a:rPr lang="en-US" i="0" dirty="0">
                <a:solidFill>
                  <a:schemeClr val="tx1"/>
                </a:solidFill>
                <a:effectLst/>
                <a:latin typeface="PT Sans" panose="020B0604020202020204" pitchFamily="34" charset="0"/>
              </a:rPr>
              <a:t>November Main Event: End Year Planning and Tax Efficient Retirement Strategies with Claudia Hill, EA</a:t>
            </a:r>
            <a:r>
              <a:rPr lang="en-US" dirty="0">
                <a:solidFill>
                  <a:schemeClr val="tx1"/>
                </a:solidFill>
                <a:latin typeface="PT Sans" panose="020B0604020202020204" pitchFamily="34" charset="0"/>
              </a:rPr>
              <a:t>, </a:t>
            </a:r>
            <a:r>
              <a:rPr lang="en-US" sz="1800" b="1" dirty="0"/>
              <a:t>Saturday November 11</a:t>
            </a:r>
            <a:r>
              <a:rPr lang="en-US" sz="1800" b="1" baseline="30000" dirty="0"/>
              <a:t>th</a:t>
            </a:r>
            <a:r>
              <a:rPr lang="en-US" sz="1800" b="1" dirty="0"/>
              <a:t> at 9:00am; webcast only</a:t>
            </a:r>
          </a:p>
          <a:p>
            <a:pPr marL="6350" indent="-342900"/>
            <a:r>
              <a:rPr lang="en-US" b="1" dirty="0"/>
              <a:t>Financial Planning Discussion Group</a:t>
            </a:r>
          </a:p>
          <a:p>
            <a:pPr lvl="1"/>
            <a:r>
              <a:rPr lang="en-US" sz="1800" b="1" dirty="0"/>
              <a:t>Debra Stikes: Second Wednesday of each month at 6:30pm</a:t>
            </a:r>
            <a:endParaRPr lang="en-US" b="1" dirty="0"/>
          </a:p>
          <a:p>
            <a:r>
              <a:rPr lang="en-US" b="1" dirty="0"/>
              <a:t>Investing Discussion Group</a:t>
            </a:r>
          </a:p>
          <a:p>
            <a:pPr lvl="1"/>
            <a:r>
              <a:rPr lang="en-US" sz="1800" b="1" dirty="0"/>
              <a:t>Lynn Gillette: Fourth Monday of each month except December at 6:30pm </a:t>
            </a:r>
          </a:p>
          <a:p>
            <a:pPr marL="6350" indent="-342900"/>
            <a:r>
              <a:rPr lang="en-US" b="1" dirty="0"/>
              <a:t>Computerized Investing Group</a:t>
            </a:r>
          </a:p>
          <a:p>
            <a:pPr lvl="1"/>
            <a:r>
              <a:rPr lang="en-US" sz="1800" b="1" dirty="0"/>
              <a:t>Bill Paseman, Don Mauer: First Thursday of each month at 6:30pm</a:t>
            </a:r>
          </a:p>
          <a:p>
            <a:pPr marL="0" indent="0">
              <a:buNone/>
            </a:pPr>
            <a:endParaRPr lang="en-US" sz="1800" b="1" dirty="0"/>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94124"/>
          </a:xfrm>
        </p:spPr>
        <p:txBody>
          <a:bodyPr/>
          <a:lstStyle/>
          <a:p>
            <a:pPr algn="l"/>
            <a:r>
              <a:rPr lang="en-US" sz="2800" b="1" u="sng" dirty="0"/>
              <a:t>Listen to What The Wise Men Say</a:t>
            </a:r>
          </a:p>
        </p:txBody>
      </p:sp>
      <p:sp>
        <p:nvSpPr>
          <p:cNvPr id="3" name="Content Placeholder 2"/>
          <p:cNvSpPr>
            <a:spLocks noGrp="1"/>
          </p:cNvSpPr>
          <p:nvPr>
            <p:ph idx="1"/>
          </p:nvPr>
        </p:nvSpPr>
        <p:spPr>
          <a:xfrm>
            <a:off x="549275" y="1155700"/>
            <a:ext cx="8042276" cy="5119968"/>
          </a:xfrm>
        </p:spPr>
        <p:txBody>
          <a:bodyPr>
            <a:noAutofit/>
          </a:bodyPr>
          <a:lstStyle/>
          <a:p>
            <a:pPr lvl="1"/>
            <a:r>
              <a:rPr lang="en-US" sz="2000" b="1" dirty="0"/>
              <a:t>The stock market can stay irrational longer than you can stay solvent.  John Maynard Keynes</a:t>
            </a:r>
          </a:p>
          <a:p>
            <a:pPr lvl="1"/>
            <a:endParaRPr lang="en-US" sz="800" b="1" dirty="0"/>
          </a:p>
          <a:p>
            <a:pPr lvl="1"/>
            <a:r>
              <a:rPr lang="en-US" sz="2000" b="1" dirty="0"/>
              <a:t>Are you smarter than the average professional investor?  Probably not.  Bill Sharpe</a:t>
            </a:r>
          </a:p>
          <a:p>
            <a:pPr lvl="1"/>
            <a:endParaRPr lang="en-US" sz="800" b="1" dirty="0"/>
          </a:p>
          <a:p>
            <a:pPr lvl="1"/>
            <a:r>
              <a:rPr lang="en-US" sz="2000" b="1" dirty="0"/>
              <a:t>If you must play the market to satisfy an emotional itch, recognize that you are gambling on your ability to beat the pros.  So limit the amounts you play with to the same amounts you would gamble with the pros at Las Vegas.  Charlie Ellis</a:t>
            </a:r>
          </a:p>
          <a:p>
            <a:pPr lvl="1"/>
            <a:endParaRPr lang="en-US" sz="800" b="1" dirty="0"/>
          </a:p>
          <a:p>
            <a:pPr lvl="1"/>
            <a:r>
              <a:rPr lang="en-US" sz="2000" b="1" dirty="0"/>
              <a:t>The role of stock forecasters is to make fortune tellers look good.  Warren Buffet</a:t>
            </a:r>
          </a:p>
          <a:p>
            <a:pPr lvl="1"/>
            <a:endParaRPr lang="en-US" sz="800" b="1" dirty="0"/>
          </a:p>
          <a:p>
            <a:pPr lvl="1"/>
            <a:r>
              <a:rPr lang="en-US" sz="2000" b="1" dirty="0"/>
              <a:t>Forget the needle, buy the haystack.  Jack Bogel</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70324"/>
          </a:xfrm>
        </p:spPr>
        <p:txBody>
          <a:bodyPr/>
          <a:lstStyle/>
          <a:p>
            <a:pPr algn="l"/>
            <a:r>
              <a:rPr lang="en-US" sz="2800" b="1" u="sng" dirty="0"/>
              <a:t>To Probe Further</a:t>
            </a:r>
            <a:endParaRPr lang="en-US" sz="2800" dirty="0"/>
          </a:p>
        </p:txBody>
      </p:sp>
      <p:sp>
        <p:nvSpPr>
          <p:cNvPr id="3" name="Content Placeholder 2"/>
          <p:cNvSpPr>
            <a:spLocks noGrp="1"/>
          </p:cNvSpPr>
          <p:nvPr>
            <p:ph idx="1"/>
          </p:nvPr>
        </p:nvSpPr>
        <p:spPr>
          <a:xfrm>
            <a:off x="549275" y="1155700"/>
            <a:ext cx="8042276" cy="5119968"/>
          </a:xfrm>
        </p:spPr>
        <p:txBody>
          <a:bodyPr>
            <a:normAutofit fontScale="77500" lnSpcReduction="20000"/>
          </a:bodyPr>
          <a:lstStyle/>
          <a:p>
            <a:r>
              <a:rPr lang="en-US" b="1" dirty="0"/>
              <a:t>Making Sense of Investment Risk, Paul Merriman, AAII Journal, March 2020 </a:t>
            </a:r>
          </a:p>
          <a:p>
            <a:r>
              <a:rPr lang="en-US" b="1" dirty="0"/>
              <a:t>Rebalancing: A Sound Strategy for Limiting Risk, Vanguard, June 2019</a:t>
            </a:r>
          </a:p>
          <a:p>
            <a:r>
              <a:rPr lang="en-US" b="1" dirty="0"/>
              <a:t>Global Equity Investing, The Benefits of Diversification and Sizing Your Allocation, Vanguard, February 2019</a:t>
            </a:r>
          </a:p>
          <a:p>
            <a:r>
              <a:rPr lang="en-US" b="1" dirty="0"/>
              <a:t>The Frustrating Law of Active Management, Corey Hoffstein et al., Newfound Research LLC, October 2, 2017</a:t>
            </a:r>
          </a:p>
          <a:p>
            <a:r>
              <a:rPr lang="en-US" b="1" dirty="0"/>
              <a:t>Portfolio Selection, Harry Markowitz, Journal of Finance, 1952</a:t>
            </a:r>
          </a:p>
          <a:p>
            <a:r>
              <a:rPr lang="en-US" b="1" dirty="0"/>
              <a:t>A Random Walk Down Wall Street, Burton Malkiel, Norton &amp; Co.</a:t>
            </a:r>
          </a:p>
          <a:p>
            <a:r>
              <a:rPr lang="en-US" b="1" dirty="0"/>
              <a:t>Winning the Loser’s Game, Charles Ellis, McGraw-Hill</a:t>
            </a:r>
          </a:p>
          <a:p>
            <a:r>
              <a:rPr lang="en-US" b="1" dirty="0"/>
              <a:t>Investing at Level 3, James Cloonan, AAII</a:t>
            </a:r>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41</a:t>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28600"/>
            <a:ext cx="3743325" cy="558800"/>
          </a:xfrm>
        </p:spPr>
        <p:txBody>
          <a:bodyPr/>
          <a:lstStyle/>
          <a:p>
            <a:pPr algn="l"/>
            <a:r>
              <a:rPr lang="en-US" sz="2800" b="1" u="sng" dirty="0"/>
              <a:t>Useful Websites</a:t>
            </a:r>
            <a:endParaRPr lang="en-US" sz="2800" dirty="0"/>
          </a:p>
        </p:txBody>
      </p:sp>
      <p:sp>
        <p:nvSpPr>
          <p:cNvPr id="3" name="Content Placeholder 2"/>
          <p:cNvSpPr>
            <a:spLocks noGrp="1"/>
          </p:cNvSpPr>
          <p:nvPr>
            <p:ph idx="1"/>
          </p:nvPr>
        </p:nvSpPr>
        <p:spPr>
          <a:xfrm>
            <a:off x="549275" y="1117600"/>
            <a:ext cx="8042276" cy="5158068"/>
          </a:xfrm>
        </p:spPr>
        <p:txBody>
          <a:bodyPr>
            <a:normAutofit fontScale="92500" lnSpcReduction="10000"/>
          </a:bodyPr>
          <a:lstStyle/>
          <a:p>
            <a:r>
              <a:rPr lang="en-US" sz="1800" b="1" dirty="0">
                <a:hlinkClick r:id="rId2"/>
              </a:rPr>
              <a:t>http://aaii.com  </a:t>
            </a:r>
            <a:r>
              <a:rPr lang="en-US" sz="1800" b="1" dirty="0"/>
              <a:t>Broad selection of investing material</a:t>
            </a:r>
          </a:p>
          <a:p>
            <a:r>
              <a:rPr lang="en-US" sz="1800" b="1" dirty="0">
                <a:hlinkClick r:id="rId3"/>
              </a:rPr>
              <a:t>http://siliconvalleyaaii.org  </a:t>
            </a:r>
            <a:r>
              <a:rPr lang="en-US" sz="1800" b="1" dirty="0"/>
              <a:t>Previous presentations on various topics</a:t>
            </a:r>
          </a:p>
          <a:p>
            <a:r>
              <a:rPr lang="en-US" sz="1800" b="1" dirty="0">
                <a:hlinkClick r:id="rId4"/>
              </a:rPr>
              <a:t>https://sccld.org/resources/business/</a:t>
            </a:r>
            <a:r>
              <a:rPr lang="en-US" sz="1800" b="1" dirty="0"/>
              <a:t>    Business &amp; Money</a:t>
            </a:r>
          </a:p>
          <a:p>
            <a:pPr lvl="1">
              <a:buNone/>
            </a:pPr>
            <a:r>
              <a:rPr lang="en-US" sz="1600" b="1" dirty="0"/>
              <a:t>	</a:t>
            </a:r>
            <a:r>
              <a:rPr lang="en-US" sz="1800" b="1" dirty="0"/>
              <a:t>Morningstar Research Center, S&amp;P’s NetAdvantage, Value Line</a:t>
            </a:r>
          </a:p>
          <a:p>
            <a:r>
              <a:rPr lang="en-US" sz="1800" b="1" dirty="0">
                <a:hlinkClick r:id="rId5"/>
              </a:rPr>
              <a:t>https://portfoliovisualizer.com  </a:t>
            </a:r>
            <a:r>
              <a:rPr lang="en-US" sz="1800" b="1" dirty="0"/>
              <a:t>Free access to a wide selection of tools</a:t>
            </a:r>
          </a:p>
          <a:p>
            <a:r>
              <a:rPr lang="en-US" sz="1800" b="1" dirty="0">
                <a:hlinkClick r:id="rId6"/>
              </a:rPr>
              <a:t>https://vanguard.com</a:t>
            </a:r>
            <a:r>
              <a:rPr lang="en-US" sz="1800" b="1" dirty="0"/>
              <a:t>	    </a:t>
            </a:r>
            <a:r>
              <a:rPr lang="en-US" sz="1800" b="1" dirty="0">
                <a:hlinkClick r:id="rId7"/>
              </a:rPr>
              <a:t>https://fidelity.com</a:t>
            </a:r>
            <a:r>
              <a:rPr lang="en-US" sz="1800" b="1" dirty="0"/>
              <a:t>	</a:t>
            </a:r>
            <a:r>
              <a:rPr lang="en-US" sz="1800" b="1" dirty="0">
                <a:hlinkClick r:id="rId8"/>
              </a:rPr>
              <a:t>https://schwab.com</a:t>
            </a:r>
            <a:endParaRPr lang="en-US" sz="1800" b="1" dirty="0"/>
          </a:p>
          <a:p>
            <a:r>
              <a:rPr lang="en-US" sz="1800" b="1" dirty="0">
                <a:hlinkClick r:id="rId9"/>
              </a:rPr>
              <a:t>http://scallan.com  </a:t>
            </a:r>
            <a:r>
              <a:rPr lang="en-US" sz="1800" b="1" dirty="0"/>
              <a:t>Callan chart</a:t>
            </a:r>
          </a:p>
          <a:p>
            <a:r>
              <a:rPr lang="en-US" sz="1800" b="1" dirty="0">
                <a:hlinkClick r:id="rId10"/>
              </a:rPr>
              <a:t>http://bogleheads.org  </a:t>
            </a:r>
            <a:r>
              <a:rPr lang="en-US" sz="1800" b="1" dirty="0"/>
              <a:t>Interesting blog</a:t>
            </a:r>
          </a:p>
          <a:p>
            <a:r>
              <a:rPr lang="en-US" sz="1800" b="1" dirty="0">
                <a:hlinkClick r:id="rId11"/>
              </a:rPr>
              <a:t>https://obliviousinvestor.com/index-funds/  </a:t>
            </a:r>
            <a:r>
              <a:rPr lang="en-US" sz="1800" b="1" dirty="0"/>
              <a:t>Mike Piper blog</a:t>
            </a:r>
          </a:p>
          <a:p>
            <a:r>
              <a:rPr lang="en-US" sz="1800" b="1" dirty="0">
                <a:hlinkClick r:id="rId12"/>
              </a:rPr>
              <a:t>https://rickferri.com/investment-philosophy/  </a:t>
            </a:r>
            <a:r>
              <a:rPr lang="en-US" sz="1800" b="1" dirty="0"/>
              <a:t>Rick Ferri blog</a:t>
            </a:r>
          </a:p>
          <a:p>
            <a:r>
              <a:rPr lang="en-US" sz="1800" b="1" dirty="0">
                <a:hlinkClick r:id="rId13"/>
              </a:rPr>
              <a:t>https:/muscularportfolios.com </a:t>
            </a:r>
            <a:r>
              <a:rPr lang="en-US" sz="1800" b="1" dirty="0"/>
              <a:t>Brian Livingston</a:t>
            </a:r>
          </a:p>
          <a:p>
            <a:pPr marL="0" indent="0">
              <a:buNone/>
            </a:pPr>
            <a:endParaRPr lang="en-US" b="1" dirty="0"/>
          </a:p>
          <a:p>
            <a:endParaRPr lang="en-US"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42</a:t>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7"/>
            <a:ext cx="8042276" cy="387724"/>
          </a:xfrm>
        </p:spPr>
        <p:txBody>
          <a:bodyPr/>
          <a:lstStyle/>
          <a:p>
            <a:endParaRPr lang="en-US" sz="1000"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277091" y="773545"/>
            <a:ext cx="8314460" cy="4801755"/>
          </a:xfrm>
          <a:prstGeom prst="rect">
            <a:avLst/>
          </a:prstGeom>
        </p:spPr>
      </p:pic>
      <p:sp>
        <p:nvSpPr>
          <p:cNvPr id="5" name="Slide Number Placeholder 4"/>
          <p:cNvSpPr>
            <a:spLocks noGrp="1"/>
          </p:cNvSpPr>
          <p:nvPr>
            <p:ph type="sldNum" sz="quarter" idx="12"/>
          </p:nvPr>
        </p:nvSpPr>
        <p:spPr/>
        <p:txBody>
          <a:bodyPr/>
          <a:lstStyle/>
          <a:p>
            <a:pPr>
              <a:defRPr/>
            </a:pPr>
            <a:fld id="{9EE717C1-5678-A243-8CBF-DFC2A29BD218}" type="slidenum">
              <a:rPr lang="en-US" smtClean="0"/>
              <a:pPr>
                <a:defRPr/>
              </a:pPr>
              <a:t>43</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92100"/>
            <a:ext cx="8042276" cy="596900"/>
          </a:xfrm>
        </p:spPr>
        <p:txBody>
          <a:bodyPr/>
          <a:lstStyle/>
          <a:p>
            <a:pPr algn="l"/>
            <a:r>
              <a:rPr lang="en-US" sz="2800" b="1" u="sng" dirty="0"/>
              <a:t>Financial Planning Workshops</a:t>
            </a:r>
            <a:endParaRPr lang="en-US" sz="2800" dirty="0"/>
          </a:p>
        </p:txBody>
      </p:sp>
      <p:sp>
        <p:nvSpPr>
          <p:cNvPr id="3" name="Content Placeholder 2"/>
          <p:cNvSpPr>
            <a:spLocks noGrp="1"/>
          </p:cNvSpPr>
          <p:nvPr>
            <p:ph idx="1"/>
          </p:nvPr>
        </p:nvSpPr>
        <p:spPr>
          <a:xfrm>
            <a:off x="549275" y="1054100"/>
            <a:ext cx="8042276" cy="5422900"/>
          </a:xfrm>
        </p:spPr>
        <p:txBody>
          <a:bodyPr>
            <a:noAutofit/>
          </a:bodyPr>
          <a:lstStyle/>
          <a:p>
            <a:pPr marL="0" indent="0">
              <a:buNone/>
            </a:pPr>
            <a:r>
              <a:rPr lang="en-US" sz="1700" b="1" dirty="0"/>
              <a:t>We cover a full range of topics in the cycle: </a:t>
            </a:r>
          </a:p>
          <a:p>
            <a:r>
              <a:rPr lang="en-US" sz="1700" b="1" dirty="0">
                <a:solidFill>
                  <a:srgbClr val="008000"/>
                </a:solidFill>
              </a:rPr>
              <a:t>Financial Planning … The Big Picture</a:t>
            </a:r>
          </a:p>
          <a:p>
            <a:r>
              <a:rPr lang="en-US" sz="1700" b="1" dirty="0">
                <a:solidFill>
                  <a:srgbClr val="008000"/>
                </a:solidFill>
              </a:rPr>
              <a:t>Investing 1: Modern Portfolio Theory, Building a diversified portfolio</a:t>
            </a:r>
          </a:p>
          <a:p>
            <a:r>
              <a:rPr lang="en-US" sz="1700" b="1" dirty="0">
                <a:solidFill>
                  <a:srgbClr val="008000"/>
                </a:solidFill>
              </a:rPr>
              <a:t>Investing 2: Efficient Market Hypothesis; Can you beat the market?</a:t>
            </a:r>
          </a:p>
          <a:p>
            <a:r>
              <a:rPr lang="en-US" sz="1700" b="1" dirty="0"/>
              <a:t>Taxes: TRJA, SECURE Act, Tax diversification, Asset location, QCDs</a:t>
            </a:r>
          </a:p>
          <a:p>
            <a:r>
              <a:rPr lang="en-US" sz="1700" b="1" dirty="0"/>
              <a:t>Retirement Planning 1: Tax-advantaged plans, RMDs</a:t>
            </a:r>
          </a:p>
          <a:p>
            <a:r>
              <a:rPr lang="en-US" sz="1700" b="1" dirty="0"/>
              <a:t>Retirement Planning 2: Safe withdrawal rates, Bengen’s 4% rule</a:t>
            </a:r>
          </a:p>
          <a:p>
            <a:r>
              <a:rPr lang="en-US" sz="1700" b="1" dirty="0"/>
              <a:t>Risk Management/Insurance: Annuities, Long-term care, Litigation</a:t>
            </a:r>
          </a:p>
          <a:p>
            <a:r>
              <a:rPr lang="en-US" sz="1700" b="1" dirty="0"/>
              <a:t>Social Security and Medicare: Claiming strategies, Medicare traps</a:t>
            </a:r>
          </a:p>
          <a:p>
            <a:r>
              <a:rPr lang="en-US" sz="1700" b="1" dirty="0"/>
              <a:t>Estate Planning: Probate, Executor/trustee duties, Philanthropy</a:t>
            </a:r>
          </a:p>
          <a:p>
            <a:r>
              <a:rPr lang="en-US" sz="1700" b="1" dirty="0"/>
              <a:t>Wrap-up: Case study reviewing previous material</a:t>
            </a: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06400"/>
            <a:ext cx="8042276" cy="939800"/>
          </a:xfrm>
        </p:spPr>
        <p:txBody>
          <a:bodyPr/>
          <a:lstStyle/>
          <a:p>
            <a:pPr algn="l"/>
            <a:r>
              <a:rPr lang="en-US" sz="2800" b="1" u="sng" dirty="0"/>
              <a:t>Overview for Today’s Workshop </a:t>
            </a:r>
          </a:p>
        </p:txBody>
      </p:sp>
      <p:sp>
        <p:nvSpPr>
          <p:cNvPr id="3" name="Content Placeholder 2"/>
          <p:cNvSpPr>
            <a:spLocks noGrp="1"/>
          </p:cNvSpPr>
          <p:nvPr>
            <p:ph idx="1"/>
          </p:nvPr>
        </p:nvSpPr>
        <p:spPr>
          <a:xfrm>
            <a:off x="549275" y="1841500"/>
            <a:ext cx="8042276" cy="4102101"/>
          </a:xfrm>
        </p:spPr>
        <p:txBody>
          <a:bodyPr/>
          <a:lstStyle/>
          <a:p>
            <a:r>
              <a:rPr lang="en-US" b="1" dirty="0"/>
              <a:t>Recap of Investing Part 1 last month</a:t>
            </a:r>
          </a:p>
          <a:p>
            <a:r>
              <a:rPr lang="en-US" b="1" dirty="0"/>
              <a:t>The Efficient Market Hypothesis</a:t>
            </a:r>
          </a:p>
          <a:p>
            <a:r>
              <a:rPr lang="en-US" b="1" dirty="0"/>
              <a:t>The Capital Asset Pricing Model</a:t>
            </a:r>
          </a:p>
          <a:p>
            <a:r>
              <a:rPr lang="en-US" b="1" dirty="0"/>
              <a:t>Active versus passive investment strategies</a:t>
            </a:r>
          </a:p>
          <a:p>
            <a:r>
              <a:rPr lang="en-US" b="1" dirty="0"/>
              <a:t>Deciding which strategy is appropriate for you</a:t>
            </a:r>
          </a:p>
          <a:p>
            <a:endParaRPr lang="en-US" b="1" dirty="0">
              <a:solidFill>
                <a:srgbClr val="FF6600"/>
              </a:solidFill>
            </a:endParaRPr>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55600"/>
            <a:ext cx="8042276" cy="533400"/>
          </a:xfrm>
        </p:spPr>
        <p:txBody>
          <a:bodyPr/>
          <a:lstStyle/>
          <a:p>
            <a:pPr algn="l"/>
            <a:r>
              <a:rPr lang="en-US" sz="2800" b="1" u="sng" dirty="0"/>
              <a:t>Recap of Investing Part 1 </a:t>
            </a:r>
          </a:p>
        </p:txBody>
      </p:sp>
      <p:sp>
        <p:nvSpPr>
          <p:cNvPr id="3" name="Content Placeholder 2"/>
          <p:cNvSpPr>
            <a:spLocks noGrp="1"/>
          </p:cNvSpPr>
          <p:nvPr>
            <p:ph idx="1"/>
          </p:nvPr>
        </p:nvSpPr>
        <p:spPr>
          <a:xfrm>
            <a:off x="549275" y="1206500"/>
            <a:ext cx="8042276" cy="4737101"/>
          </a:xfrm>
        </p:spPr>
        <p:txBody>
          <a:bodyPr/>
          <a:lstStyle/>
          <a:p>
            <a:r>
              <a:rPr lang="en-US" b="1" dirty="0"/>
              <a:t>The 5-step investing process</a:t>
            </a:r>
          </a:p>
          <a:p>
            <a:pPr lvl="1"/>
            <a:r>
              <a:rPr lang="en-US" sz="2000" b="1" dirty="0"/>
              <a:t>PIP, IPS, Portfolio design, execution, review</a:t>
            </a:r>
          </a:p>
          <a:p>
            <a:r>
              <a:rPr lang="en-US" b="1" dirty="0"/>
              <a:t>Asset class characteristics</a:t>
            </a:r>
          </a:p>
          <a:p>
            <a:pPr lvl="1"/>
            <a:r>
              <a:rPr lang="en-US" sz="2000" b="1" dirty="0"/>
              <a:t>Cash and equivalents, fixed income, equities</a:t>
            </a:r>
          </a:p>
          <a:p>
            <a:r>
              <a:rPr lang="en-US" b="1" dirty="0"/>
              <a:t>Modern Portfolio Theory</a:t>
            </a:r>
          </a:p>
          <a:p>
            <a:pPr lvl="1"/>
            <a:r>
              <a:rPr lang="en-US" sz="2000" b="1" dirty="0"/>
              <a:t>Risk, return, correlation coefficient</a:t>
            </a:r>
          </a:p>
          <a:p>
            <a:r>
              <a:rPr lang="en-US" b="1" dirty="0"/>
              <a:t>Building simple multi-asset portfolios</a:t>
            </a:r>
          </a:p>
          <a:p>
            <a:pPr lvl="1"/>
            <a:r>
              <a:rPr lang="en-US" sz="2000" b="1" dirty="0"/>
              <a:t>90% bond index / 10% stock index</a:t>
            </a:r>
          </a:p>
          <a:p>
            <a:pPr lvl="1"/>
            <a:r>
              <a:rPr lang="en-US" sz="2000" b="1" dirty="0"/>
              <a:t>30% bond index / 70% stock index</a:t>
            </a:r>
          </a:p>
          <a:p>
            <a:pPr lvl="1"/>
            <a:r>
              <a:rPr lang="en-US" sz="2000" b="1" dirty="0"/>
              <a:t>Lazy portfolios, Life Strategy funds, Target date funds</a:t>
            </a:r>
          </a:p>
          <a:p>
            <a:pPr lvl="1"/>
            <a:endParaRPr lang="en-US" b="1"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t>Simple 2-Asset Portfolio</a:t>
            </a:r>
            <a:br>
              <a:rPr lang="en-US" sz="2800" b="1" dirty="0"/>
            </a:br>
            <a:r>
              <a:rPr lang="en-US" sz="2200" b="1" u="sng" dirty="0"/>
              <a:t>Total US Bond Market / Total US Stock Market</a:t>
            </a:r>
          </a:p>
        </p:txBody>
      </p:sp>
      <p:graphicFrame>
        <p:nvGraphicFramePr>
          <p:cNvPr id="5" name="Content Placeholder 4"/>
          <p:cNvGraphicFramePr>
            <a:graphicFrameLocks noGrp="1"/>
          </p:cNvGraphicFramePr>
          <p:nvPr>
            <p:ph idx="1"/>
          </p:nvPr>
        </p:nvGraphicFramePr>
        <p:xfrm>
          <a:off x="549275" y="1866900"/>
          <a:ext cx="8042274" cy="4241800"/>
        </p:xfrm>
        <a:graphic>
          <a:graphicData uri="http://schemas.openxmlformats.org/drawingml/2006/table">
            <a:tbl>
              <a:tblPr firstRow="1" bandRow="1">
                <a:tableStyleId>{5C22544A-7EE6-4342-B048-85BDC9FD1C3A}</a:tableStyleId>
              </a:tblPr>
              <a:tblGrid>
                <a:gridCol w="2054225">
                  <a:extLst>
                    <a:ext uri="{9D8B030D-6E8A-4147-A177-3AD203B41FA5}">
                      <a16:colId xmlns:a16="http://schemas.microsoft.com/office/drawing/2014/main" val="20000"/>
                    </a:ext>
                  </a:extLst>
                </a:gridCol>
                <a:gridCol w="1244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965200">
                  <a:extLst>
                    <a:ext uri="{9D8B030D-6E8A-4147-A177-3AD203B41FA5}">
                      <a16:colId xmlns:a16="http://schemas.microsoft.com/office/drawing/2014/main" val="20003"/>
                    </a:ext>
                  </a:extLst>
                </a:gridCol>
                <a:gridCol w="1244600">
                  <a:extLst>
                    <a:ext uri="{9D8B030D-6E8A-4147-A177-3AD203B41FA5}">
                      <a16:colId xmlns:a16="http://schemas.microsoft.com/office/drawing/2014/main" val="20004"/>
                    </a:ext>
                  </a:extLst>
                </a:gridCol>
                <a:gridCol w="1162049">
                  <a:extLst>
                    <a:ext uri="{9D8B030D-6E8A-4147-A177-3AD203B41FA5}">
                      <a16:colId xmlns:a16="http://schemas.microsoft.com/office/drawing/2014/main" val="20005"/>
                    </a:ext>
                  </a:extLst>
                </a:gridCol>
              </a:tblGrid>
              <a:tr h="634600">
                <a:tc>
                  <a:txBody>
                    <a:bodyPr/>
                    <a:lstStyle/>
                    <a:p>
                      <a:pPr algn="ctr"/>
                      <a:r>
                        <a:rPr lang="en-US" sz="1600" b="1" dirty="0"/>
                        <a:t>1986 – 10/2023</a:t>
                      </a:r>
                    </a:p>
                    <a:p>
                      <a:pPr algn="ctr"/>
                      <a:r>
                        <a:rPr lang="en-US" sz="1600" b="1"/>
                        <a:t>37</a:t>
                      </a:r>
                      <a:r>
                        <a:rPr lang="en-US" sz="1600" b="1" baseline="0"/>
                        <a:t> </a:t>
                      </a:r>
                      <a:r>
                        <a:rPr lang="en-US" sz="1600" b="1" baseline="0" dirty="0"/>
                        <a:t>y</a:t>
                      </a:r>
                      <a:r>
                        <a:rPr lang="en-US" sz="1600" b="1" dirty="0"/>
                        <a:t>ears</a:t>
                      </a:r>
                    </a:p>
                  </a:txBody>
                  <a:tcPr/>
                </a:tc>
                <a:tc>
                  <a:txBody>
                    <a:bodyPr/>
                    <a:lstStyle/>
                    <a:p>
                      <a:pPr algn="ctr"/>
                      <a:r>
                        <a:rPr lang="en-US" sz="1600" b="1" dirty="0"/>
                        <a:t>CAGR</a:t>
                      </a:r>
                    </a:p>
                  </a:txBody>
                  <a:tcPr/>
                </a:tc>
                <a:tc>
                  <a:txBody>
                    <a:bodyPr/>
                    <a:lstStyle/>
                    <a:p>
                      <a:pPr algn="ctr"/>
                      <a:r>
                        <a:rPr lang="en-US" sz="1600" b="1" dirty="0"/>
                        <a:t>Standard</a:t>
                      </a:r>
                    </a:p>
                    <a:p>
                      <a:pPr algn="ctr"/>
                      <a:r>
                        <a:rPr lang="en-US" sz="1600" b="1" dirty="0"/>
                        <a:t>Deviation</a:t>
                      </a:r>
                    </a:p>
                  </a:txBody>
                  <a:tcPr/>
                </a:tc>
                <a:tc>
                  <a:txBody>
                    <a:bodyPr/>
                    <a:lstStyle/>
                    <a:p>
                      <a:pPr algn="ctr"/>
                      <a:r>
                        <a:rPr lang="en-US" sz="1600" b="1" dirty="0"/>
                        <a:t>Best</a:t>
                      </a:r>
                      <a:endParaRPr lang="en-US" sz="1600" b="1" baseline="0" dirty="0"/>
                    </a:p>
                    <a:p>
                      <a:pPr algn="ctr"/>
                      <a:r>
                        <a:rPr lang="en-US" sz="1600" b="1" baseline="0" dirty="0"/>
                        <a:t>Year</a:t>
                      </a:r>
                      <a:endParaRPr lang="en-US" sz="1600" b="1" dirty="0"/>
                    </a:p>
                  </a:txBody>
                  <a:tcPr/>
                </a:tc>
                <a:tc>
                  <a:txBody>
                    <a:bodyPr/>
                    <a:lstStyle/>
                    <a:p>
                      <a:pPr algn="ctr"/>
                      <a:r>
                        <a:rPr lang="en-US" sz="1600" b="1" dirty="0"/>
                        <a:t>Worst</a:t>
                      </a:r>
                    </a:p>
                    <a:p>
                      <a:pPr algn="ctr"/>
                      <a:r>
                        <a:rPr lang="en-US" sz="1600" b="1" dirty="0"/>
                        <a:t>Year</a:t>
                      </a:r>
                    </a:p>
                  </a:txBody>
                  <a:tcPr/>
                </a:tc>
                <a:tc>
                  <a:txBody>
                    <a:bodyPr/>
                    <a:lstStyle/>
                    <a:p>
                      <a:pPr algn="ctr"/>
                      <a:r>
                        <a:rPr lang="en-US" sz="1600" b="1" dirty="0"/>
                        <a:t>Sharpe</a:t>
                      </a:r>
                    </a:p>
                    <a:p>
                      <a:pPr algn="ctr"/>
                      <a:r>
                        <a:rPr lang="en-US" sz="1600" b="1" dirty="0"/>
                        <a:t>Ratio</a:t>
                      </a:r>
                    </a:p>
                  </a:txBody>
                  <a:tcPr/>
                </a:tc>
                <a:extLst>
                  <a:ext uri="{0D108BD9-81ED-4DB2-BD59-A6C34878D82A}">
                    <a16:rowId xmlns:a16="http://schemas.microsoft.com/office/drawing/2014/main" val="10000"/>
                  </a:ext>
                </a:extLst>
              </a:tr>
              <a:tr h="901800">
                <a:tc>
                  <a:txBody>
                    <a:bodyPr/>
                    <a:lstStyle/>
                    <a:p>
                      <a:pPr algn="l"/>
                      <a:r>
                        <a:rPr lang="en-US" sz="1600" b="1" dirty="0"/>
                        <a:t>80%</a:t>
                      </a:r>
                      <a:r>
                        <a:rPr lang="en-US" sz="1600" b="1" baseline="0" dirty="0"/>
                        <a:t> Bonds </a:t>
                      </a:r>
                    </a:p>
                    <a:p>
                      <a:pPr algn="l"/>
                      <a:r>
                        <a:rPr lang="en-US" sz="1600" b="1" baseline="0" dirty="0"/>
                        <a:t>     20% Stocks</a:t>
                      </a:r>
                    </a:p>
                    <a:p>
                      <a:pPr algn="l"/>
                      <a:endParaRPr lang="en-US" sz="1600" b="1" dirty="0"/>
                    </a:p>
                  </a:txBody>
                  <a:tcPr/>
                </a:tc>
                <a:tc>
                  <a:txBody>
                    <a:bodyPr/>
                    <a:lstStyle/>
                    <a:p>
                      <a:pPr algn="ctr"/>
                      <a:r>
                        <a:rPr lang="en-US" sz="1600" b="1" i="0" kern="1200" dirty="0">
                          <a:solidFill>
                            <a:schemeClr val="dk1"/>
                          </a:solidFill>
                          <a:effectLst/>
                          <a:latin typeface="+mn-lt"/>
                          <a:ea typeface="+mn-ea"/>
                          <a:cs typeface="+mn-cs"/>
                        </a:rPr>
                        <a:t>6.23</a:t>
                      </a:r>
                      <a:r>
                        <a:rPr lang="en-US" sz="1600" b="1" dirty="0"/>
                        <a:t>%</a:t>
                      </a:r>
                    </a:p>
                  </a:txBody>
                  <a:tcPr/>
                </a:tc>
                <a:tc>
                  <a:txBody>
                    <a:bodyPr/>
                    <a:lstStyle/>
                    <a:p>
                      <a:pPr algn="ctr"/>
                      <a:r>
                        <a:rPr lang="en-US" sz="1600" b="1" i="0" kern="1200" dirty="0">
                          <a:solidFill>
                            <a:schemeClr val="dk1"/>
                          </a:solidFill>
                          <a:effectLst/>
                          <a:latin typeface="+mn-lt"/>
                          <a:ea typeface="+mn-ea"/>
                          <a:cs typeface="+mn-cs"/>
                        </a:rPr>
                        <a:t>4.84</a:t>
                      </a:r>
                      <a:r>
                        <a:rPr lang="en-US" sz="1600" b="1" dirty="0"/>
                        <a:t>%</a:t>
                      </a:r>
                    </a:p>
                  </a:txBody>
                  <a:tcPr/>
                </a:tc>
                <a:tc>
                  <a:txBody>
                    <a:bodyPr/>
                    <a:lstStyle/>
                    <a:p>
                      <a:pPr algn="ctr"/>
                      <a:r>
                        <a:rPr lang="en-US" sz="1600" b="1" dirty="0"/>
                        <a:t>21.7%</a:t>
                      </a:r>
                    </a:p>
                  </a:txBody>
                  <a:tcPr/>
                </a:tc>
                <a:tc>
                  <a:txBody>
                    <a:bodyPr/>
                    <a:lstStyle/>
                    <a:p>
                      <a:pPr algn="ctr"/>
                      <a:r>
                        <a:rPr lang="en-US" sz="1600" b="1" dirty="0"/>
                        <a:t>-</a:t>
                      </a:r>
                      <a:r>
                        <a:rPr lang="en-US" sz="1600" b="1" i="0" kern="1200" dirty="0">
                          <a:solidFill>
                            <a:schemeClr val="dk1"/>
                          </a:solidFill>
                          <a:effectLst/>
                          <a:latin typeface="+mn-lt"/>
                          <a:ea typeface="+mn-ea"/>
                          <a:cs typeface="+mn-cs"/>
                        </a:rPr>
                        <a:t>14.52</a:t>
                      </a:r>
                      <a:r>
                        <a:rPr lang="en-US" sz="1600" b="1" dirty="0"/>
                        <a:t>%</a:t>
                      </a:r>
                    </a:p>
                  </a:txBody>
                  <a:tcPr/>
                </a:tc>
                <a:tc>
                  <a:txBody>
                    <a:bodyPr/>
                    <a:lstStyle/>
                    <a:p>
                      <a:pPr algn="ctr"/>
                      <a:r>
                        <a:rPr lang="en-US" sz="1600" b="1" dirty="0"/>
                        <a:t>0.67</a:t>
                      </a:r>
                    </a:p>
                  </a:txBody>
                  <a:tcPr/>
                </a:tc>
                <a:extLst>
                  <a:ext uri="{0D108BD9-81ED-4DB2-BD59-A6C34878D82A}">
                    <a16:rowId xmlns:a16="http://schemas.microsoft.com/office/drawing/2014/main" val="10001"/>
                  </a:ext>
                </a:extLst>
              </a:tr>
              <a:tr h="901800">
                <a:tc>
                  <a:txBody>
                    <a:bodyPr/>
                    <a:lstStyle/>
                    <a:p>
                      <a:pPr algn="l"/>
                      <a:r>
                        <a:rPr lang="en-US" sz="1600" b="1" dirty="0"/>
                        <a:t>60% Bonds</a:t>
                      </a:r>
                    </a:p>
                    <a:p>
                      <a:pPr algn="l"/>
                      <a:r>
                        <a:rPr lang="en-US" sz="1600" b="1" dirty="0"/>
                        <a:t>     40% Stocks</a:t>
                      </a:r>
                    </a:p>
                    <a:p>
                      <a:pPr algn="l"/>
                      <a:endParaRPr lang="en-US" sz="1600" b="1" dirty="0"/>
                    </a:p>
                  </a:txBody>
                  <a:tcPr/>
                </a:tc>
                <a:tc>
                  <a:txBody>
                    <a:bodyPr/>
                    <a:lstStyle/>
                    <a:p>
                      <a:pPr algn="ctr"/>
                      <a:r>
                        <a:rPr lang="en-US" sz="1600" b="1" i="0" kern="1200" dirty="0">
                          <a:solidFill>
                            <a:schemeClr val="dk1"/>
                          </a:solidFill>
                          <a:effectLst/>
                          <a:latin typeface="+mn-lt"/>
                          <a:ea typeface="+mn-ea"/>
                          <a:cs typeface="+mn-cs"/>
                        </a:rPr>
                        <a:t>7.39</a:t>
                      </a:r>
                      <a:r>
                        <a:rPr lang="en-US" sz="1600" b="1" dirty="0"/>
                        <a:t>%</a:t>
                      </a:r>
                    </a:p>
                  </a:txBody>
                  <a:tcPr/>
                </a:tc>
                <a:tc>
                  <a:txBody>
                    <a:bodyPr/>
                    <a:lstStyle/>
                    <a:p>
                      <a:pPr algn="ctr"/>
                      <a:r>
                        <a:rPr lang="en-US" sz="1600" b="1" i="0" kern="1200" dirty="0">
                          <a:solidFill>
                            <a:schemeClr val="dk1"/>
                          </a:solidFill>
                          <a:effectLst/>
                          <a:latin typeface="+mn-lt"/>
                          <a:ea typeface="+mn-ea"/>
                          <a:cs typeface="+mn-cs"/>
                        </a:rPr>
                        <a:t>7.01%</a:t>
                      </a:r>
                      <a:endParaRPr lang="en-US" sz="1600" b="1" dirty="0"/>
                    </a:p>
                  </a:txBody>
                  <a:tcPr/>
                </a:tc>
                <a:tc>
                  <a:txBody>
                    <a:bodyPr/>
                    <a:lstStyle/>
                    <a:p>
                      <a:pPr algn="ctr"/>
                      <a:r>
                        <a:rPr lang="en-US" sz="1600" b="1" i="0" kern="1200" dirty="0">
                          <a:solidFill>
                            <a:schemeClr val="dk1"/>
                          </a:solidFill>
                          <a:effectLst/>
                          <a:latin typeface="+mn-lt"/>
                          <a:ea typeface="+mn-ea"/>
                          <a:cs typeface="+mn-cs"/>
                        </a:rPr>
                        <a:t>25.22</a:t>
                      </a:r>
                      <a:r>
                        <a:rPr lang="en-US" sz="1600" b="1" dirty="0"/>
                        <a:t>%</a:t>
                      </a:r>
                    </a:p>
                  </a:txBody>
                  <a:tcPr/>
                </a:tc>
                <a:tc>
                  <a:txBody>
                    <a:bodyPr/>
                    <a:lstStyle/>
                    <a:p>
                      <a:pPr algn="ctr"/>
                      <a:r>
                        <a:rPr lang="en-US" sz="1600" b="1" i="0" kern="1200" dirty="0">
                          <a:solidFill>
                            <a:schemeClr val="dk1"/>
                          </a:solidFill>
                          <a:effectLst/>
                          <a:latin typeface="+mn-lt"/>
                          <a:ea typeface="+mn-ea"/>
                          <a:cs typeface="+mn-cs"/>
                        </a:rPr>
                        <a:t>-15.79</a:t>
                      </a:r>
                      <a:r>
                        <a:rPr lang="en-US" sz="1600" b="1" dirty="0"/>
                        <a:t>%</a:t>
                      </a:r>
                    </a:p>
                  </a:txBody>
                  <a:tcPr/>
                </a:tc>
                <a:tc>
                  <a:txBody>
                    <a:bodyPr/>
                    <a:lstStyle/>
                    <a:p>
                      <a:pPr algn="ctr"/>
                      <a:r>
                        <a:rPr lang="en-US" sz="1600" b="1" dirty="0"/>
                        <a:t>0.63</a:t>
                      </a:r>
                    </a:p>
                  </a:txBody>
                  <a:tcPr/>
                </a:tc>
                <a:extLst>
                  <a:ext uri="{0D108BD9-81ED-4DB2-BD59-A6C34878D82A}">
                    <a16:rowId xmlns:a16="http://schemas.microsoft.com/office/drawing/2014/main" val="10002"/>
                  </a:ext>
                </a:extLst>
              </a:tr>
              <a:tr h="901800">
                <a:tc>
                  <a:txBody>
                    <a:bodyPr/>
                    <a:lstStyle/>
                    <a:p>
                      <a:pPr algn="l"/>
                      <a:r>
                        <a:rPr lang="en-US" sz="1600" b="1" dirty="0"/>
                        <a:t>40% Bonds</a:t>
                      </a:r>
                    </a:p>
                    <a:p>
                      <a:pPr algn="l"/>
                      <a:r>
                        <a:rPr lang="en-US" sz="1600" b="1" dirty="0"/>
                        <a:t>     60% Stocks</a:t>
                      </a:r>
                    </a:p>
                    <a:p>
                      <a:pPr algn="l"/>
                      <a:endParaRPr lang="en-US" sz="1600" b="1" dirty="0"/>
                    </a:p>
                  </a:txBody>
                  <a:tcPr/>
                </a:tc>
                <a:tc>
                  <a:txBody>
                    <a:bodyPr/>
                    <a:lstStyle/>
                    <a:p>
                      <a:pPr algn="ctr"/>
                      <a:r>
                        <a:rPr lang="en-US" sz="1600" b="1" i="0" kern="1200" dirty="0">
                          <a:solidFill>
                            <a:schemeClr val="dk1"/>
                          </a:solidFill>
                          <a:effectLst/>
                          <a:latin typeface="+mn-lt"/>
                          <a:ea typeface="+mn-ea"/>
                          <a:cs typeface="+mn-cs"/>
                        </a:rPr>
                        <a:t>8.44</a:t>
                      </a:r>
                      <a:r>
                        <a:rPr lang="en-US" sz="1600" b="1" dirty="0"/>
                        <a:t>%</a:t>
                      </a:r>
                    </a:p>
                  </a:txBody>
                  <a:tcPr/>
                </a:tc>
                <a:tc>
                  <a:txBody>
                    <a:bodyPr/>
                    <a:lstStyle/>
                    <a:p>
                      <a:pPr algn="ctr"/>
                      <a:r>
                        <a:rPr lang="en-US" sz="1600" b="1" i="0" kern="1200" dirty="0">
                          <a:solidFill>
                            <a:schemeClr val="dk1"/>
                          </a:solidFill>
                          <a:effectLst/>
                          <a:latin typeface="+mn-lt"/>
                          <a:ea typeface="+mn-ea"/>
                          <a:cs typeface="+mn-cs"/>
                        </a:rPr>
                        <a:t>9.68</a:t>
                      </a:r>
                      <a:r>
                        <a:rPr lang="en-US" sz="1600" b="1" dirty="0"/>
                        <a:t>%</a:t>
                      </a:r>
                    </a:p>
                  </a:txBody>
                  <a:tcPr/>
                </a:tc>
                <a:tc>
                  <a:txBody>
                    <a:bodyPr/>
                    <a:lstStyle/>
                    <a:p>
                      <a:pPr algn="ctr"/>
                      <a:r>
                        <a:rPr lang="en-US" sz="1600" b="1" i="0" kern="1200" dirty="0">
                          <a:solidFill>
                            <a:schemeClr val="dk1"/>
                          </a:solidFill>
                          <a:effectLst/>
                          <a:latin typeface="+mn-lt"/>
                          <a:ea typeface="+mn-ea"/>
                          <a:cs typeface="+mn-cs"/>
                        </a:rPr>
                        <a:t>28.74</a:t>
                      </a:r>
                      <a:r>
                        <a:rPr lang="en-US" sz="1600" b="1" dirty="0"/>
                        <a:t>%</a:t>
                      </a:r>
                    </a:p>
                  </a:txBody>
                  <a:tcPr/>
                </a:tc>
                <a:tc>
                  <a:txBody>
                    <a:bodyPr/>
                    <a:lstStyle/>
                    <a:p>
                      <a:pPr algn="ctr"/>
                      <a:r>
                        <a:rPr lang="en-US" sz="1600" b="1" i="0" kern="1200" dirty="0">
                          <a:solidFill>
                            <a:schemeClr val="dk1"/>
                          </a:solidFill>
                          <a:effectLst/>
                          <a:latin typeface="+mn-lt"/>
                          <a:ea typeface="+mn-ea"/>
                          <a:cs typeface="+mn-cs"/>
                        </a:rPr>
                        <a:t>-20.20</a:t>
                      </a:r>
                      <a:r>
                        <a:rPr lang="en-US" sz="1600" b="1" dirty="0"/>
                        <a:t>%</a:t>
                      </a:r>
                    </a:p>
                  </a:txBody>
                  <a:tcPr/>
                </a:tc>
                <a:tc>
                  <a:txBody>
                    <a:bodyPr/>
                    <a:lstStyle/>
                    <a:p>
                      <a:pPr algn="ctr"/>
                      <a:r>
                        <a:rPr lang="en-US" sz="1600" b="1" dirty="0"/>
                        <a:t>0.58</a:t>
                      </a:r>
                    </a:p>
                  </a:txBody>
                  <a:tcPr/>
                </a:tc>
                <a:extLst>
                  <a:ext uri="{0D108BD9-81ED-4DB2-BD59-A6C34878D82A}">
                    <a16:rowId xmlns:a16="http://schemas.microsoft.com/office/drawing/2014/main" val="10003"/>
                  </a:ext>
                </a:extLst>
              </a:tr>
              <a:tr h="901800">
                <a:tc>
                  <a:txBody>
                    <a:bodyPr/>
                    <a:lstStyle/>
                    <a:p>
                      <a:pPr algn="l"/>
                      <a:r>
                        <a:rPr lang="en-US" sz="1600" b="1" dirty="0"/>
                        <a:t>20% Bonds</a:t>
                      </a:r>
                    </a:p>
                    <a:p>
                      <a:pPr algn="l"/>
                      <a:r>
                        <a:rPr lang="en-US" sz="1600" b="1" dirty="0"/>
                        <a:t>     80% Stocks</a:t>
                      </a:r>
                    </a:p>
                    <a:p>
                      <a:pPr algn="l"/>
                      <a:endParaRPr lang="en-US" sz="1600" b="1" dirty="0"/>
                    </a:p>
                  </a:txBody>
                  <a:tcPr/>
                </a:tc>
                <a:tc>
                  <a:txBody>
                    <a:bodyPr/>
                    <a:lstStyle/>
                    <a:p>
                      <a:pPr algn="ctr"/>
                      <a:r>
                        <a:rPr lang="en-US" sz="1600" b="1" i="0" kern="1200" dirty="0">
                          <a:solidFill>
                            <a:schemeClr val="dk1"/>
                          </a:solidFill>
                          <a:effectLst/>
                          <a:latin typeface="+mn-lt"/>
                          <a:ea typeface="+mn-ea"/>
                          <a:cs typeface="+mn-cs"/>
                        </a:rPr>
                        <a:t>9.37</a:t>
                      </a:r>
                      <a:r>
                        <a:rPr lang="en-US" sz="1600" b="1" dirty="0"/>
                        <a:t>%</a:t>
                      </a:r>
                    </a:p>
                  </a:txBody>
                  <a:tcPr/>
                </a:tc>
                <a:tc>
                  <a:txBody>
                    <a:bodyPr/>
                    <a:lstStyle/>
                    <a:p>
                      <a:pPr algn="ctr"/>
                      <a:r>
                        <a:rPr lang="en-US" sz="1600" b="1" i="0" kern="1200" dirty="0">
                          <a:solidFill>
                            <a:schemeClr val="dk1"/>
                          </a:solidFill>
                          <a:effectLst/>
                          <a:latin typeface="+mn-lt"/>
                          <a:ea typeface="+mn-ea"/>
                          <a:cs typeface="+mn-cs"/>
                        </a:rPr>
                        <a:t>12.56</a:t>
                      </a:r>
                      <a:r>
                        <a:rPr lang="en-US" sz="1600" b="1" dirty="0"/>
                        <a:t>%</a:t>
                      </a:r>
                    </a:p>
                  </a:txBody>
                  <a:tcPr/>
                </a:tc>
                <a:tc>
                  <a:txBody>
                    <a:bodyPr/>
                    <a:lstStyle/>
                    <a:p>
                      <a:pPr algn="ctr"/>
                      <a:r>
                        <a:rPr lang="en-US" sz="1600" b="1" i="0" kern="1200" dirty="0">
                          <a:solidFill>
                            <a:schemeClr val="dk1"/>
                          </a:solidFill>
                          <a:effectLst/>
                          <a:latin typeface="+mn-lt"/>
                          <a:ea typeface="+mn-ea"/>
                          <a:cs typeface="+mn-cs"/>
                        </a:rPr>
                        <a:t>32.26</a:t>
                      </a:r>
                      <a:r>
                        <a:rPr lang="en-US" sz="1600" b="1" dirty="0"/>
                        <a:t>%</a:t>
                      </a:r>
                    </a:p>
                  </a:txBody>
                  <a:tcPr/>
                </a:tc>
                <a:tc>
                  <a:txBody>
                    <a:bodyPr/>
                    <a:lstStyle/>
                    <a:p>
                      <a:pPr algn="ctr"/>
                      <a:r>
                        <a:rPr lang="en-US" sz="1600" b="1" i="0" kern="1200" dirty="0">
                          <a:solidFill>
                            <a:schemeClr val="dk1"/>
                          </a:solidFill>
                          <a:effectLst/>
                          <a:latin typeface="+mn-lt"/>
                          <a:ea typeface="+mn-ea"/>
                          <a:cs typeface="+mn-cs"/>
                        </a:rPr>
                        <a:t>-28.62</a:t>
                      </a:r>
                      <a:r>
                        <a:rPr lang="en-US" sz="1600" b="1" dirty="0"/>
                        <a:t>%</a:t>
                      </a:r>
                    </a:p>
                  </a:txBody>
                  <a:tcPr/>
                </a:tc>
                <a:tc>
                  <a:txBody>
                    <a:bodyPr/>
                    <a:lstStyle/>
                    <a:p>
                      <a:pPr algn="ctr"/>
                      <a:r>
                        <a:rPr lang="en-US" sz="1600" b="1" dirty="0"/>
                        <a:t>0.54</a:t>
                      </a:r>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55600"/>
            <a:ext cx="8042276" cy="685800"/>
          </a:xfrm>
        </p:spPr>
        <p:txBody>
          <a:bodyPr/>
          <a:lstStyle/>
          <a:p>
            <a:pPr algn="l"/>
            <a:r>
              <a:rPr lang="en-US" sz="2800" b="1" u="sng" dirty="0"/>
              <a:t>Vanguard Life Strategy Funds</a:t>
            </a:r>
            <a:endParaRPr lang="en-US" sz="2000" b="1" u="sng" dirty="0"/>
          </a:p>
        </p:txBody>
      </p:sp>
      <p:sp>
        <p:nvSpPr>
          <p:cNvPr id="4" name="Slide Number Placeholder 3"/>
          <p:cNvSpPr>
            <a:spLocks noGrp="1"/>
          </p:cNvSpPr>
          <p:nvPr>
            <p:ph type="sldNum" sz="quarter" idx="12"/>
          </p:nvPr>
        </p:nvSpPr>
        <p:spPr/>
        <p:txBody>
          <a:bodyPr/>
          <a:lstStyle/>
          <a:p>
            <a:pPr>
              <a:defRPr/>
            </a:pPr>
            <a:fld id="{9EE717C1-5678-A243-8CBF-DFC2A29BD218}" type="slidenum">
              <a:rPr lang="en-US" smtClean="0"/>
              <a:pPr>
                <a:defRPr/>
              </a:pPr>
              <a:t>9</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9967731"/>
              </p:ext>
            </p:extLst>
          </p:nvPr>
        </p:nvGraphicFramePr>
        <p:xfrm>
          <a:off x="549275" y="1600200"/>
          <a:ext cx="8042274" cy="3937000"/>
        </p:xfrm>
        <a:graphic>
          <a:graphicData uri="http://schemas.openxmlformats.org/drawingml/2006/table">
            <a:tbl>
              <a:tblPr firstRow="1" bandRow="1">
                <a:tableStyleId>{5C22544A-7EE6-4342-B048-85BDC9FD1C3A}</a:tableStyleId>
              </a:tblPr>
              <a:tblGrid>
                <a:gridCol w="2613025">
                  <a:extLst>
                    <a:ext uri="{9D8B030D-6E8A-4147-A177-3AD203B41FA5}">
                      <a16:colId xmlns:a16="http://schemas.microsoft.com/office/drawing/2014/main" val="20000"/>
                    </a:ext>
                  </a:extLst>
                </a:gridCol>
                <a:gridCol w="901700">
                  <a:extLst>
                    <a:ext uri="{9D8B030D-6E8A-4147-A177-3AD203B41FA5}">
                      <a16:colId xmlns:a16="http://schemas.microsoft.com/office/drawing/2014/main" val="20001"/>
                    </a:ext>
                  </a:extLst>
                </a:gridCol>
                <a:gridCol w="1358900">
                  <a:extLst>
                    <a:ext uri="{9D8B030D-6E8A-4147-A177-3AD203B41FA5}">
                      <a16:colId xmlns:a16="http://schemas.microsoft.com/office/drawing/2014/main" val="20002"/>
                    </a:ext>
                  </a:extLst>
                </a:gridCol>
                <a:gridCol w="1102187">
                  <a:extLst>
                    <a:ext uri="{9D8B030D-6E8A-4147-A177-3AD203B41FA5}">
                      <a16:colId xmlns:a16="http://schemas.microsoft.com/office/drawing/2014/main" val="20003"/>
                    </a:ext>
                  </a:extLst>
                </a:gridCol>
                <a:gridCol w="1094913">
                  <a:extLst>
                    <a:ext uri="{9D8B030D-6E8A-4147-A177-3AD203B41FA5}">
                      <a16:colId xmlns:a16="http://schemas.microsoft.com/office/drawing/2014/main" val="20004"/>
                    </a:ext>
                  </a:extLst>
                </a:gridCol>
                <a:gridCol w="971549">
                  <a:extLst>
                    <a:ext uri="{9D8B030D-6E8A-4147-A177-3AD203B41FA5}">
                      <a16:colId xmlns:a16="http://schemas.microsoft.com/office/drawing/2014/main" val="20005"/>
                    </a:ext>
                  </a:extLst>
                </a:gridCol>
              </a:tblGrid>
              <a:tr h="787400">
                <a:tc>
                  <a:txBody>
                    <a:bodyPr/>
                    <a:lstStyle/>
                    <a:p>
                      <a:pPr algn="ctr"/>
                      <a:r>
                        <a:rPr lang="en-US" sz="1600" b="1" dirty="0"/>
                        <a:t>Jan 1994 – Oct 2023</a:t>
                      </a:r>
                    </a:p>
                    <a:p>
                      <a:pPr algn="ctr"/>
                      <a:r>
                        <a:rPr lang="en-US" sz="1600" b="1" dirty="0"/>
                        <a:t>29 years</a:t>
                      </a:r>
                    </a:p>
                  </a:txBody>
                  <a:tcPr/>
                </a:tc>
                <a:tc>
                  <a:txBody>
                    <a:bodyPr/>
                    <a:lstStyle/>
                    <a:p>
                      <a:pPr algn="ctr"/>
                      <a:r>
                        <a:rPr lang="en-US" sz="1600" b="1" dirty="0"/>
                        <a:t>CAGR</a:t>
                      </a:r>
                    </a:p>
                  </a:txBody>
                  <a:tcPr/>
                </a:tc>
                <a:tc>
                  <a:txBody>
                    <a:bodyPr/>
                    <a:lstStyle/>
                    <a:p>
                      <a:pPr algn="ctr"/>
                      <a:r>
                        <a:rPr lang="en-US" sz="1600" b="1" dirty="0"/>
                        <a:t>Standard</a:t>
                      </a:r>
                    </a:p>
                    <a:p>
                      <a:pPr algn="ctr"/>
                      <a:r>
                        <a:rPr lang="en-US" sz="1600" b="1" dirty="0"/>
                        <a:t>Deviation</a:t>
                      </a:r>
                    </a:p>
                  </a:txBody>
                  <a:tcPr/>
                </a:tc>
                <a:tc>
                  <a:txBody>
                    <a:bodyPr/>
                    <a:lstStyle/>
                    <a:p>
                      <a:pPr algn="ctr"/>
                      <a:r>
                        <a:rPr lang="en-US" sz="1600" b="1" dirty="0"/>
                        <a:t>Best</a:t>
                      </a:r>
                    </a:p>
                    <a:p>
                      <a:pPr algn="ctr"/>
                      <a:r>
                        <a:rPr lang="en-US" sz="1600" b="1" dirty="0"/>
                        <a:t>Year</a:t>
                      </a:r>
                    </a:p>
                  </a:txBody>
                  <a:tcPr/>
                </a:tc>
                <a:tc>
                  <a:txBody>
                    <a:bodyPr/>
                    <a:lstStyle/>
                    <a:p>
                      <a:pPr algn="ctr"/>
                      <a:r>
                        <a:rPr lang="en-US" sz="1600" b="1" dirty="0"/>
                        <a:t>Worst</a:t>
                      </a:r>
                    </a:p>
                    <a:p>
                      <a:pPr algn="ctr"/>
                      <a:r>
                        <a:rPr lang="en-US" sz="1600" b="1" dirty="0"/>
                        <a:t>Year</a:t>
                      </a:r>
                    </a:p>
                  </a:txBody>
                  <a:tcPr/>
                </a:tc>
                <a:tc>
                  <a:txBody>
                    <a:bodyPr/>
                    <a:lstStyle/>
                    <a:p>
                      <a:pPr algn="ctr"/>
                      <a:r>
                        <a:rPr lang="en-US" sz="1600" b="1" dirty="0"/>
                        <a:t>Sharpe</a:t>
                      </a:r>
                    </a:p>
                    <a:p>
                      <a:pPr algn="ctr"/>
                      <a:r>
                        <a:rPr lang="en-US" sz="1600" b="1" dirty="0"/>
                        <a:t>Ratio</a:t>
                      </a:r>
                    </a:p>
                  </a:txBody>
                  <a:tcPr/>
                </a:tc>
                <a:extLst>
                  <a:ext uri="{0D108BD9-81ED-4DB2-BD59-A6C34878D82A}">
                    <a16:rowId xmlns:a16="http://schemas.microsoft.com/office/drawing/2014/main" val="10000"/>
                  </a:ext>
                </a:extLst>
              </a:tr>
              <a:tr h="787400">
                <a:tc>
                  <a:txBody>
                    <a:bodyPr/>
                    <a:lstStyle/>
                    <a:p>
                      <a:r>
                        <a:rPr lang="en-US" sz="1600" b="1" dirty="0"/>
                        <a:t>Income,</a:t>
                      </a:r>
                      <a:r>
                        <a:rPr lang="en-US" sz="1600" b="1" baseline="0" dirty="0"/>
                        <a:t> </a:t>
                      </a:r>
                      <a:r>
                        <a:rPr lang="en-US" sz="1600" b="1" dirty="0"/>
                        <a:t>VASIX </a:t>
                      </a:r>
                    </a:p>
                    <a:p>
                      <a:r>
                        <a:rPr lang="en-US" sz="1600" b="1" dirty="0"/>
                        <a:t>80% Bnds / 20% Stks</a:t>
                      </a:r>
                    </a:p>
                  </a:txBody>
                  <a:tcPr/>
                </a:tc>
                <a:tc>
                  <a:txBody>
                    <a:bodyPr/>
                    <a:lstStyle/>
                    <a:p>
                      <a:pPr algn="ctr"/>
                      <a:r>
                        <a:rPr lang="en-US" sz="1600" b="1" i="0" kern="1200" dirty="0">
                          <a:solidFill>
                            <a:schemeClr val="dk1"/>
                          </a:solidFill>
                          <a:effectLst/>
                          <a:latin typeface="+mn-lt"/>
                          <a:ea typeface="+mn-ea"/>
                          <a:cs typeface="+mn-cs"/>
                        </a:rPr>
                        <a:t>5.36</a:t>
                      </a:r>
                      <a:r>
                        <a:rPr lang="en-US" sz="1600" b="1" dirty="0"/>
                        <a:t>%</a:t>
                      </a:r>
                    </a:p>
                  </a:txBody>
                  <a:tcPr/>
                </a:tc>
                <a:tc>
                  <a:txBody>
                    <a:bodyPr/>
                    <a:lstStyle/>
                    <a:p>
                      <a:pPr algn="ctr"/>
                      <a:r>
                        <a:rPr lang="en-US" sz="1600" b="1" i="0" kern="1200" dirty="0">
                          <a:solidFill>
                            <a:schemeClr val="dk1"/>
                          </a:solidFill>
                          <a:effectLst/>
                          <a:latin typeface="+mn-lt"/>
                          <a:ea typeface="+mn-ea"/>
                          <a:cs typeface="+mn-cs"/>
                        </a:rPr>
                        <a:t>4.88</a:t>
                      </a:r>
                      <a:r>
                        <a:rPr lang="en-US" sz="1600" b="1" dirty="0"/>
                        <a:t>%</a:t>
                      </a:r>
                    </a:p>
                  </a:txBody>
                  <a:tcPr/>
                </a:tc>
                <a:tc>
                  <a:txBody>
                    <a:bodyPr/>
                    <a:lstStyle/>
                    <a:p>
                      <a:pPr algn="ctr"/>
                      <a:r>
                        <a:rPr lang="en-US" sz="1600" b="1" i="0" kern="1200" dirty="0">
                          <a:solidFill>
                            <a:schemeClr val="dk1"/>
                          </a:solidFill>
                          <a:effectLst/>
                          <a:latin typeface="+mn-lt"/>
                          <a:ea typeface="+mn-ea"/>
                          <a:cs typeface="+mn-cs"/>
                        </a:rPr>
                        <a:t>22.99</a:t>
                      </a:r>
                      <a:r>
                        <a:rPr lang="en-US" sz="1600" b="1" dirty="0"/>
                        <a:t>%</a:t>
                      </a:r>
                    </a:p>
                  </a:txBody>
                  <a:tcPr/>
                </a:tc>
                <a:tc>
                  <a:txBody>
                    <a:bodyPr/>
                    <a:lstStyle/>
                    <a:p>
                      <a:pPr algn="ctr"/>
                      <a:r>
                        <a:rPr lang="en-US" sz="1600" b="1" i="0" kern="1200" dirty="0">
                          <a:solidFill>
                            <a:schemeClr val="dk1"/>
                          </a:solidFill>
                          <a:effectLst/>
                          <a:latin typeface="+mn-lt"/>
                          <a:ea typeface="+mn-ea"/>
                          <a:cs typeface="+mn-cs"/>
                        </a:rPr>
                        <a:t>-13.93</a:t>
                      </a:r>
                      <a:r>
                        <a:rPr lang="en-US" sz="1600" b="1" dirty="0"/>
                        <a:t>%</a:t>
                      </a:r>
                    </a:p>
                  </a:txBody>
                  <a:tcPr/>
                </a:tc>
                <a:tc>
                  <a:txBody>
                    <a:bodyPr/>
                    <a:lstStyle/>
                    <a:p>
                      <a:pPr algn="ctr"/>
                      <a:r>
                        <a:rPr lang="en-US" sz="1600" b="1" dirty="0"/>
                        <a:t>0.64</a:t>
                      </a:r>
                    </a:p>
                  </a:txBody>
                  <a:tcPr/>
                </a:tc>
                <a:extLst>
                  <a:ext uri="{0D108BD9-81ED-4DB2-BD59-A6C34878D82A}">
                    <a16:rowId xmlns:a16="http://schemas.microsoft.com/office/drawing/2014/main" val="10001"/>
                  </a:ext>
                </a:extLst>
              </a:tr>
              <a:tr h="787400">
                <a:tc>
                  <a:txBody>
                    <a:bodyPr/>
                    <a:lstStyle/>
                    <a:p>
                      <a:r>
                        <a:rPr lang="en-US" sz="1600" b="1" dirty="0"/>
                        <a:t>Conserv Growth,</a:t>
                      </a:r>
                      <a:r>
                        <a:rPr lang="en-US" sz="1600" b="1" baseline="0" dirty="0"/>
                        <a:t> </a:t>
                      </a:r>
                      <a:r>
                        <a:rPr lang="en-US" sz="1600" b="1" dirty="0"/>
                        <a:t>VSCGX</a:t>
                      </a:r>
                    </a:p>
                    <a:p>
                      <a:r>
                        <a:rPr lang="en-US" sz="1600" b="1" dirty="0"/>
                        <a:t>60% Bnds / 40% Stks</a:t>
                      </a:r>
                    </a:p>
                  </a:txBody>
                  <a:tcPr/>
                </a:tc>
                <a:tc>
                  <a:txBody>
                    <a:bodyPr/>
                    <a:lstStyle/>
                    <a:p>
                      <a:pPr algn="ctr"/>
                      <a:r>
                        <a:rPr lang="en-US" sz="1600" b="1" i="0" kern="1200" dirty="0">
                          <a:solidFill>
                            <a:schemeClr val="dk1"/>
                          </a:solidFill>
                          <a:effectLst/>
                          <a:latin typeface="+mn-lt"/>
                          <a:ea typeface="+mn-ea"/>
                          <a:cs typeface="+mn-cs"/>
                        </a:rPr>
                        <a:t>6.22</a:t>
                      </a:r>
                      <a:r>
                        <a:rPr lang="en-US" sz="1600" b="1" dirty="0"/>
                        <a:t>%</a:t>
                      </a:r>
                    </a:p>
                  </a:txBody>
                  <a:tcPr/>
                </a:tc>
                <a:tc>
                  <a:txBody>
                    <a:bodyPr/>
                    <a:lstStyle/>
                    <a:p>
                      <a:pPr algn="ctr"/>
                      <a:r>
                        <a:rPr lang="en-US" sz="1600" b="1" i="0" kern="1200" dirty="0">
                          <a:solidFill>
                            <a:schemeClr val="dk1"/>
                          </a:solidFill>
                          <a:effectLst/>
                          <a:latin typeface="+mn-lt"/>
                          <a:ea typeface="+mn-ea"/>
                          <a:cs typeface="+mn-cs"/>
                        </a:rPr>
                        <a:t>7.22</a:t>
                      </a:r>
                      <a:r>
                        <a:rPr lang="en-US" sz="1600" b="1" dirty="0"/>
                        <a:t>%</a:t>
                      </a:r>
                    </a:p>
                  </a:txBody>
                  <a:tcPr/>
                </a:tc>
                <a:tc>
                  <a:txBody>
                    <a:bodyPr/>
                    <a:lstStyle/>
                    <a:p>
                      <a:pPr algn="ctr"/>
                      <a:r>
                        <a:rPr lang="en-US" sz="1600" b="1" i="0" kern="1200" dirty="0">
                          <a:solidFill>
                            <a:schemeClr val="dk1"/>
                          </a:solidFill>
                          <a:effectLst/>
                          <a:latin typeface="+mn-lt"/>
                          <a:ea typeface="+mn-ea"/>
                          <a:cs typeface="+mn-cs"/>
                        </a:rPr>
                        <a:t>24.35</a:t>
                      </a:r>
                      <a:r>
                        <a:rPr lang="en-US" sz="1600" b="1" dirty="0"/>
                        <a:t>%</a:t>
                      </a:r>
                    </a:p>
                  </a:txBody>
                  <a:tcPr/>
                </a:tc>
                <a:tc>
                  <a:txBody>
                    <a:bodyPr/>
                    <a:lstStyle/>
                    <a:p>
                      <a:pPr algn="ctr"/>
                      <a:r>
                        <a:rPr lang="en-US" sz="1600" b="1" i="0" kern="1200" dirty="0">
                          <a:solidFill>
                            <a:schemeClr val="dk1"/>
                          </a:solidFill>
                          <a:effectLst/>
                          <a:latin typeface="+mn-lt"/>
                          <a:ea typeface="+mn-ea"/>
                          <a:cs typeface="+mn-cs"/>
                        </a:rPr>
                        <a:t>-19.52</a:t>
                      </a:r>
                      <a:r>
                        <a:rPr lang="en-US" sz="1600" b="1" dirty="0"/>
                        <a:t>%</a:t>
                      </a:r>
                    </a:p>
                  </a:txBody>
                  <a:tcPr/>
                </a:tc>
                <a:tc>
                  <a:txBody>
                    <a:bodyPr/>
                    <a:lstStyle/>
                    <a:p>
                      <a:pPr algn="ctr"/>
                      <a:r>
                        <a:rPr lang="en-US" sz="1600" b="1" i="0" kern="1200" dirty="0">
                          <a:solidFill>
                            <a:schemeClr val="dk1"/>
                          </a:solidFill>
                          <a:effectLst/>
                          <a:latin typeface="+mn-lt"/>
                          <a:ea typeface="+mn-ea"/>
                          <a:cs typeface="+mn-cs"/>
                        </a:rPr>
                        <a:t>0.57</a:t>
                      </a:r>
                      <a:endParaRPr lang="en-US" sz="1600" b="1" dirty="0"/>
                    </a:p>
                  </a:txBody>
                  <a:tcPr/>
                </a:tc>
                <a:extLst>
                  <a:ext uri="{0D108BD9-81ED-4DB2-BD59-A6C34878D82A}">
                    <a16:rowId xmlns:a16="http://schemas.microsoft.com/office/drawing/2014/main" val="10002"/>
                  </a:ext>
                </a:extLst>
              </a:tr>
              <a:tr h="787400">
                <a:tc>
                  <a:txBody>
                    <a:bodyPr/>
                    <a:lstStyle/>
                    <a:p>
                      <a:r>
                        <a:rPr lang="en-US" sz="1600" b="1" dirty="0"/>
                        <a:t>Mod Growth, VSMGX</a:t>
                      </a:r>
                    </a:p>
                    <a:p>
                      <a:r>
                        <a:rPr lang="en-US" sz="1600" b="1" dirty="0"/>
                        <a:t>40% Bnds / 60% Stks</a:t>
                      </a:r>
                    </a:p>
                  </a:txBody>
                  <a:tcPr/>
                </a:tc>
                <a:tc>
                  <a:txBody>
                    <a:bodyPr/>
                    <a:lstStyle/>
                    <a:p>
                      <a:pPr algn="ctr"/>
                      <a:r>
                        <a:rPr lang="en-US" sz="1600" b="1" i="0" kern="1200" dirty="0">
                          <a:solidFill>
                            <a:schemeClr val="dk1"/>
                          </a:solidFill>
                          <a:effectLst/>
                          <a:latin typeface="+mn-lt"/>
                          <a:ea typeface="+mn-ea"/>
                          <a:cs typeface="+mn-cs"/>
                        </a:rPr>
                        <a:t>7.14</a:t>
                      </a:r>
                      <a:r>
                        <a:rPr lang="en-US" sz="1600" b="1" dirty="0"/>
                        <a:t>%</a:t>
                      </a:r>
                    </a:p>
                  </a:txBody>
                  <a:tcPr/>
                </a:tc>
                <a:tc>
                  <a:txBody>
                    <a:bodyPr/>
                    <a:lstStyle/>
                    <a:p>
                      <a:pPr algn="ctr"/>
                      <a:r>
                        <a:rPr lang="en-US" sz="1600" b="1" i="0" kern="1200" dirty="0">
                          <a:solidFill>
                            <a:schemeClr val="dk1"/>
                          </a:solidFill>
                          <a:effectLst/>
                          <a:latin typeface="+mn-lt"/>
                          <a:ea typeface="+mn-ea"/>
                          <a:cs typeface="+mn-cs"/>
                        </a:rPr>
                        <a:t>9.95%</a:t>
                      </a:r>
                      <a:endParaRPr lang="en-US" sz="1600" b="1" dirty="0"/>
                    </a:p>
                  </a:txBody>
                  <a:tcPr/>
                </a:tc>
                <a:tc>
                  <a:txBody>
                    <a:bodyPr/>
                    <a:lstStyle/>
                    <a:p>
                      <a:pPr algn="ctr"/>
                      <a:r>
                        <a:rPr lang="en-US" sz="1600" b="1" dirty="0"/>
                        <a:t>27.94%</a:t>
                      </a:r>
                    </a:p>
                  </a:txBody>
                  <a:tcPr/>
                </a:tc>
                <a:tc>
                  <a:txBody>
                    <a:bodyPr/>
                    <a:lstStyle/>
                    <a:p>
                      <a:pPr algn="ctr"/>
                      <a:r>
                        <a:rPr lang="en-US" sz="1600" b="1" dirty="0"/>
                        <a:t>-26.5%</a:t>
                      </a:r>
                    </a:p>
                  </a:txBody>
                  <a:tcPr/>
                </a:tc>
                <a:tc>
                  <a:txBody>
                    <a:bodyPr/>
                    <a:lstStyle/>
                    <a:p>
                      <a:pPr algn="ctr"/>
                      <a:r>
                        <a:rPr lang="en-US" sz="1600" b="1" dirty="0"/>
                        <a:t>0.52</a:t>
                      </a:r>
                    </a:p>
                  </a:txBody>
                  <a:tcPr/>
                </a:tc>
                <a:extLst>
                  <a:ext uri="{0D108BD9-81ED-4DB2-BD59-A6C34878D82A}">
                    <a16:rowId xmlns:a16="http://schemas.microsoft.com/office/drawing/2014/main" val="10003"/>
                  </a:ext>
                </a:extLst>
              </a:tr>
              <a:tr h="787400">
                <a:tc>
                  <a:txBody>
                    <a:bodyPr/>
                    <a:lstStyle/>
                    <a:p>
                      <a:r>
                        <a:rPr lang="en-US" sz="1600" b="1" dirty="0"/>
                        <a:t>Growth,</a:t>
                      </a:r>
                      <a:r>
                        <a:rPr lang="en-US" sz="1600" b="1" baseline="0" dirty="0"/>
                        <a:t> </a:t>
                      </a:r>
                      <a:r>
                        <a:rPr lang="en-US" sz="1600" b="1" dirty="0"/>
                        <a:t>VASGX</a:t>
                      </a:r>
                    </a:p>
                    <a:p>
                      <a:r>
                        <a:rPr lang="en-US" sz="1600" b="1" dirty="0"/>
                        <a:t>20% Bnds / 80% Stks</a:t>
                      </a:r>
                    </a:p>
                  </a:txBody>
                  <a:tcPr/>
                </a:tc>
                <a:tc>
                  <a:txBody>
                    <a:bodyPr/>
                    <a:lstStyle/>
                    <a:p>
                      <a:pPr algn="ctr"/>
                      <a:r>
                        <a:rPr lang="en-US" sz="1600" b="1" i="0" kern="1200" dirty="0">
                          <a:solidFill>
                            <a:schemeClr val="dk1"/>
                          </a:solidFill>
                          <a:effectLst/>
                          <a:latin typeface="+mn-lt"/>
                          <a:ea typeface="+mn-ea"/>
                          <a:cs typeface="+mn-cs"/>
                        </a:rPr>
                        <a:t>7.76</a:t>
                      </a:r>
                      <a:r>
                        <a:rPr lang="en-US" sz="1600" b="1" dirty="0"/>
                        <a:t>%</a:t>
                      </a:r>
                    </a:p>
                  </a:txBody>
                  <a:tcPr/>
                </a:tc>
                <a:tc>
                  <a:txBody>
                    <a:bodyPr/>
                    <a:lstStyle/>
                    <a:p>
                      <a:pPr algn="ctr"/>
                      <a:r>
                        <a:rPr lang="en-US" sz="1600" b="1" i="0" kern="1200" dirty="0">
                          <a:solidFill>
                            <a:schemeClr val="dk1"/>
                          </a:solidFill>
                          <a:effectLst/>
                          <a:latin typeface="+mn-lt"/>
                          <a:ea typeface="+mn-ea"/>
                          <a:cs typeface="+mn-cs"/>
                        </a:rPr>
                        <a:t>12.84</a:t>
                      </a:r>
                      <a:r>
                        <a:rPr lang="en-US" sz="1600" b="1" dirty="0"/>
                        <a:t>%</a:t>
                      </a:r>
                    </a:p>
                  </a:txBody>
                  <a:tcPr/>
                </a:tc>
                <a:tc>
                  <a:txBody>
                    <a:bodyPr/>
                    <a:lstStyle/>
                    <a:p>
                      <a:pPr algn="ctr"/>
                      <a:r>
                        <a:rPr lang="en-US" sz="1600" b="1" dirty="0"/>
                        <a:t>29.24%</a:t>
                      </a:r>
                    </a:p>
                  </a:txBody>
                  <a:tcPr/>
                </a:tc>
                <a:tc>
                  <a:txBody>
                    <a:bodyPr/>
                    <a:lstStyle/>
                    <a:p>
                      <a:pPr algn="ctr"/>
                      <a:r>
                        <a:rPr lang="en-US" sz="1600" b="1" dirty="0"/>
                        <a:t>-34.39%</a:t>
                      </a:r>
                    </a:p>
                  </a:txBody>
                  <a:tcPr/>
                </a:tc>
                <a:tc>
                  <a:txBody>
                    <a:bodyPr/>
                    <a:lstStyle/>
                    <a:p>
                      <a:pPr algn="ctr"/>
                      <a:r>
                        <a:rPr lang="en-US" sz="1600" b="1" dirty="0"/>
                        <a:t>0.47</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2743</TotalTime>
  <Words>3149</Words>
  <Application>Microsoft Office PowerPoint</Application>
  <PresentationFormat>On-screen Show (4:3)</PresentationFormat>
  <Paragraphs>432</Paragraphs>
  <Slides>43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AvenirNextPForBBG</vt:lpstr>
      <vt:lpstr>Calibri</vt:lpstr>
      <vt:lpstr>News Gothic MT</vt:lpstr>
      <vt:lpstr>PT Sans</vt:lpstr>
      <vt:lpstr>Wingdings 2</vt:lpstr>
      <vt:lpstr>Breeze</vt:lpstr>
      <vt:lpstr>Silicon Valley Chapter American Association of Individual Investors  Financial Planning Workshops Investing … Part 2 </vt:lpstr>
      <vt:lpstr>Disclaimer</vt:lpstr>
      <vt:lpstr>Silicon Valley Chapter American Association of Individual Investors</vt:lpstr>
      <vt:lpstr>Our Next Event and Special Interest Group Webcasts</vt:lpstr>
      <vt:lpstr>Financial Planning Workshops</vt:lpstr>
      <vt:lpstr>Overview for Today’s Workshop </vt:lpstr>
      <vt:lpstr>Recap of Investing Part 1 </vt:lpstr>
      <vt:lpstr>Simple 2-Asset Portfolio Total US Bond Market / Total US Stock Market</vt:lpstr>
      <vt:lpstr>Vanguard Life Strategy Funds</vt:lpstr>
      <vt:lpstr>The Efficient Market Hypothesis, EMH</vt:lpstr>
      <vt:lpstr>Three Forms of the EMH</vt:lpstr>
      <vt:lpstr>Implications of the EM Hypothesis</vt:lpstr>
      <vt:lpstr>But… but… but… but … but…</vt:lpstr>
      <vt:lpstr>Warren Buffet’s Record Berkshire Hathaway BRK.A</vt:lpstr>
      <vt:lpstr>How about Peter Lynch and Bill Miller?</vt:lpstr>
      <vt:lpstr>Limitations to Our Theories</vt:lpstr>
      <vt:lpstr>The Capital Asset Pricing Model</vt:lpstr>
      <vt:lpstr>Simple Definitions</vt:lpstr>
      <vt:lpstr>In Practice …..</vt:lpstr>
      <vt:lpstr>Active + Passive = Total Market</vt:lpstr>
      <vt:lpstr>Passive Investors</vt:lpstr>
      <vt:lpstr>Passive Returns form a Tight  Distribution around the Market Return</vt:lpstr>
      <vt:lpstr>Active Investors</vt:lpstr>
      <vt:lpstr>Higher Costs for Active Investors</vt:lpstr>
      <vt:lpstr>Wide Distributions for Active Investors</vt:lpstr>
      <vt:lpstr>Active Returns form a Wide  Distribution around the Market Return</vt:lpstr>
      <vt:lpstr>Let’s Compare the Active and  Passive Return Distributions</vt:lpstr>
      <vt:lpstr>Active Trades</vt:lpstr>
      <vt:lpstr>Questions to Ask Yourself  for Every Trade</vt:lpstr>
      <vt:lpstr>Consider Both Sides of The Trade</vt:lpstr>
      <vt:lpstr>The Frustrating Law of Active Management</vt:lpstr>
      <vt:lpstr>A Paradox</vt:lpstr>
      <vt:lpstr>What about History?</vt:lpstr>
      <vt:lpstr>Opinions on Predicting the Future</vt:lpstr>
      <vt:lpstr>Fred’s Folly (opinion)</vt:lpstr>
      <vt:lpstr>A Perspective on Pension Funds</vt:lpstr>
      <vt:lpstr>Who Should Be an Active Investor?</vt:lpstr>
      <vt:lpstr>Who should be a Passive Investor?</vt:lpstr>
      <vt:lpstr>For Those Who Can’t Decide</vt:lpstr>
      <vt:lpstr>Listen to What The Wise Men Say</vt:lpstr>
      <vt:lpstr>To Probe Further</vt:lpstr>
      <vt:lpstr>Useful Websites</vt:lpstr>
      <vt:lpstr>PowerPoint Presentation</vt:lpstr>
    </vt:vector>
  </TitlesOfParts>
  <Company>About Women's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Security Claiming Strategies, Medicare Myths ….. And More</dc:title>
  <dc:creator>Fred Smith</dc:creator>
  <cp:lastModifiedBy>Debra Stikes</cp:lastModifiedBy>
  <cp:revision>125</cp:revision>
  <cp:lastPrinted>2017-06-09T00:13:50Z</cp:lastPrinted>
  <dcterms:created xsi:type="dcterms:W3CDTF">2020-11-11T23:20:51Z</dcterms:created>
  <dcterms:modified xsi:type="dcterms:W3CDTF">2023-10-31T22:22:03Z</dcterms:modified>
</cp:coreProperties>
</file>